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591" r:id="rId3"/>
    <p:sldId id="512" r:id="rId4"/>
    <p:sldId id="494" r:id="rId5"/>
    <p:sldId id="501" r:id="rId6"/>
    <p:sldId id="573" r:id="rId7"/>
    <p:sldId id="574" r:id="rId8"/>
    <p:sldId id="575" r:id="rId9"/>
    <p:sldId id="578" r:id="rId10"/>
    <p:sldId id="577" r:id="rId11"/>
    <p:sldId id="582" r:id="rId12"/>
    <p:sldId id="581" r:id="rId13"/>
    <p:sldId id="583" r:id="rId14"/>
    <p:sldId id="584" r:id="rId15"/>
    <p:sldId id="585" r:id="rId16"/>
    <p:sldId id="586" r:id="rId17"/>
    <p:sldId id="587" r:id="rId18"/>
    <p:sldId id="588" r:id="rId19"/>
    <p:sldId id="561" r:id="rId20"/>
    <p:sldId id="564" r:id="rId21"/>
    <p:sldId id="565" r:id="rId22"/>
    <p:sldId id="502" r:id="rId23"/>
    <p:sldId id="503" r:id="rId24"/>
    <p:sldId id="589" r:id="rId25"/>
    <p:sldId id="590" r:id="rId26"/>
    <p:sldId id="509" r:id="rId27"/>
    <p:sldId id="510" r:id="rId28"/>
    <p:sldId id="592" r:id="rId29"/>
    <p:sldId id="593" r:id="rId30"/>
    <p:sldId id="511" r:id="rId31"/>
    <p:sldId id="513" r:id="rId32"/>
    <p:sldId id="346" r:id="rId33"/>
    <p:sldId id="267" r:id="rId34"/>
    <p:sldId id="580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591"/>
            <p14:sldId id="512"/>
            <p14:sldId id="494"/>
            <p14:sldId id="501"/>
            <p14:sldId id="573"/>
            <p14:sldId id="574"/>
            <p14:sldId id="575"/>
            <p14:sldId id="578"/>
            <p14:sldId id="577"/>
            <p14:sldId id="582"/>
            <p14:sldId id="581"/>
            <p14:sldId id="583"/>
            <p14:sldId id="584"/>
            <p14:sldId id="585"/>
            <p14:sldId id="586"/>
            <p14:sldId id="587"/>
            <p14:sldId id="588"/>
            <p14:sldId id="561"/>
            <p14:sldId id="564"/>
            <p14:sldId id="565"/>
            <p14:sldId id="502"/>
            <p14:sldId id="503"/>
            <p14:sldId id="589"/>
            <p14:sldId id="590"/>
            <p14:sldId id="509"/>
            <p14:sldId id="510"/>
            <p14:sldId id="592"/>
            <p14:sldId id="593"/>
            <p14:sldId id="511"/>
            <p14:sldId id="513"/>
            <p14:sldId id="346"/>
            <p14:sldId id="267"/>
            <p14:sldId id="58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0000FF"/>
    <a:srgbClr val="FF0000"/>
    <a:srgbClr val="FFFFFF"/>
    <a:srgbClr val="CC9900"/>
    <a:srgbClr val="FFCCCC"/>
    <a:srgbClr val="FFCC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8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6.wav"/><Relationship Id="rId5" Type="http://schemas.microsoft.com/office/2007/relationships/media" Target="../media/media9.wav"/><Relationship Id="rId10" Type="http://schemas.openxmlformats.org/officeDocument/2006/relationships/audio" Target="../media/media5.wav"/><Relationship Id="rId4" Type="http://schemas.openxmlformats.org/officeDocument/2006/relationships/audio" Target="../media/media8.wav"/><Relationship Id="rId9" Type="http://schemas.microsoft.com/office/2007/relationships/media" Target="../media/media5.wav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11.wav"/><Relationship Id="rId7" Type="http://schemas.microsoft.com/office/2007/relationships/media" Target="../media/media4.wav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10" Type="http://schemas.openxmlformats.org/officeDocument/2006/relationships/image" Target="../media/image3.png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94%EC%84%B1_(%EC%9D%8C%EC%95%85)" TargetMode="External"/><Relationship Id="rId2" Type="http://schemas.openxmlformats.org/officeDocument/2006/relationships/hyperlink" Target="https://ko.wikipedia.org/wiki/%ED%99%94%EC%9D%8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wav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화성</a:t>
            </a:r>
            <a:endParaRPr lang="en-US" altLang="ko-KR" b="1" dirty="0"/>
          </a:p>
          <a:p>
            <a:r>
              <a:rPr lang="en-US" altLang="ko-KR" dirty="0"/>
              <a:t>2024/04/11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3</a:t>
            </a:r>
            <a:r>
              <a:rPr lang="ko-KR" altLang="en-US" dirty="0"/>
              <a:t>화음과 부</a:t>
            </a:r>
            <a:r>
              <a:rPr lang="en-US" altLang="ko-KR" dirty="0"/>
              <a:t>3</a:t>
            </a:r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장조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장음계를 기준으로</a:t>
            </a:r>
            <a:r>
              <a:rPr lang="en-US" altLang="ko-KR" dirty="0"/>
              <a:t>…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주요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(primary triad)</a:t>
            </a:r>
          </a:p>
          <a:p>
            <a:pPr lvl="1"/>
            <a:r>
              <a:rPr lang="en-US" altLang="ko-KR" dirty="0"/>
              <a:t>I: </a:t>
            </a:r>
            <a:r>
              <a:rPr lang="en-US" altLang="ko-KR" dirty="0">
                <a:solidFill>
                  <a:schemeClr val="accent1"/>
                </a:solidFill>
              </a:rPr>
              <a:t>Tonic </a:t>
            </a:r>
            <a:r>
              <a:rPr lang="en-US" altLang="ko-KR" dirty="0">
                <a:solidFill>
                  <a:schemeClr val="accent6"/>
                </a:solidFill>
              </a:rPr>
              <a:t>(T, </a:t>
            </a:r>
            <a:r>
              <a:rPr lang="ko-KR" altLang="en-US" dirty="0" err="1">
                <a:solidFill>
                  <a:schemeClr val="accent6"/>
                </a:solidFill>
              </a:rPr>
              <a:t>으뜸화음</a:t>
            </a:r>
            <a:r>
              <a:rPr lang="en-US" altLang="ko-KR" dirty="0">
                <a:solidFill>
                  <a:schemeClr val="accent6"/>
                </a:solidFill>
              </a:rPr>
              <a:t>, 1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IV: </a:t>
            </a:r>
            <a:r>
              <a:rPr lang="en-US" altLang="ko-KR" dirty="0">
                <a:solidFill>
                  <a:schemeClr val="accent4"/>
                </a:solidFill>
              </a:rPr>
              <a:t>Subdominant </a:t>
            </a:r>
            <a:r>
              <a:rPr lang="en-US" altLang="ko-KR" dirty="0">
                <a:solidFill>
                  <a:schemeClr val="accent6"/>
                </a:solidFill>
              </a:rPr>
              <a:t>(S, </a:t>
            </a:r>
            <a:r>
              <a:rPr lang="ko-KR" altLang="en-US" dirty="0">
                <a:solidFill>
                  <a:schemeClr val="accent6"/>
                </a:solidFill>
              </a:rPr>
              <a:t>버금딸림화음</a:t>
            </a:r>
            <a:r>
              <a:rPr lang="en-US" altLang="ko-KR" dirty="0">
                <a:solidFill>
                  <a:schemeClr val="accent6"/>
                </a:solidFill>
              </a:rPr>
              <a:t>, 4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V: </a:t>
            </a:r>
            <a:r>
              <a:rPr lang="en-US" altLang="ko-KR" dirty="0">
                <a:solidFill>
                  <a:schemeClr val="accent2"/>
                </a:solidFill>
              </a:rPr>
              <a:t>Dominant </a:t>
            </a:r>
            <a:r>
              <a:rPr lang="en-US" altLang="ko-KR" dirty="0">
                <a:solidFill>
                  <a:schemeClr val="accent6"/>
                </a:solidFill>
              </a:rPr>
              <a:t>(D, </a:t>
            </a:r>
            <a:r>
              <a:rPr lang="ko-KR" altLang="en-US" dirty="0" err="1">
                <a:solidFill>
                  <a:schemeClr val="accent6"/>
                </a:solidFill>
              </a:rPr>
              <a:t>딸림화음</a:t>
            </a:r>
            <a:r>
              <a:rPr lang="en-US" altLang="ko-KR" dirty="0">
                <a:solidFill>
                  <a:schemeClr val="accent6"/>
                </a:solidFill>
              </a:rPr>
              <a:t>, 5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0000FF"/>
                </a:solidFill>
              </a:rPr>
              <a:t>부</a:t>
            </a:r>
            <a:r>
              <a:rPr lang="en-US" altLang="ko-KR" dirty="0">
                <a:solidFill>
                  <a:srgbClr val="0000FF"/>
                </a:solidFill>
              </a:rPr>
              <a:t>3</a:t>
            </a:r>
            <a:r>
              <a:rPr lang="ko-KR" altLang="en-US" dirty="0">
                <a:solidFill>
                  <a:srgbClr val="0000FF"/>
                </a:solidFill>
              </a:rPr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(auxiliary triad)</a:t>
            </a:r>
          </a:p>
          <a:p>
            <a:pPr lvl="1"/>
            <a:r>
              <a:rPr lang="en-US" altLang="ko-KR" dirty="0"/>
              <a:t>ii </a:t>
            </a:r>
            <a:r>
              <a:rPr lang="en-US" altLang="ko-KR" dirty="0">
                <a:solidFill>
                  <a:schemeClr val="accent6"/>
                </a:solidFill>
              </a:rPr>
              <a:t>(2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iii </a:t>
            </a:r>
            <a:r>
              <a:rPr lang="en-US" altLang="ko-KR" dirty="0">
                <a:solidFill>
                  <a:schemeClr val="accent6"/>
                </a:solidFill>
              </a:rPr>
              <a:t>(3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vi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(6</a:t>
            </a:r>
            <a:r>
              <a:rPr lang="ko-KR" altLang="en-US" dirty="0">
                <a:solidFill>
                  <a:schemeClr val="accent6"/>
                </a:solidFill>
              </a:rPr>
              <a:t>도 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FD0DF2-3399-B592-D208-20585717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311" y="1965960"/>
            <a:ext cx="4882635" cy="2222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D5203-58C3-EF11-50ED-D6F162038530}"/>
              </a:ext>
            </a:extLst>
          </p:cNvPr>
          <p:cNvSpPr txBox="1"/>
          <p:nvPr/>
        </p:nvSpPr>
        <p:spPr>
          <a:xfrm>
            <a:off x="6699380" y="4516016"/>
            <a:ext cx="47504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Major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다장조 음계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80234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3</a:t>
            </a:r>
            <a:r>
              <a:rPr lang="ko-KR" altLang="en-US" dirty="0"/>
              <a:t>화음과 부</a:t>
            </a:r>
            <a:r>
              <a:rPr lang="en-US" altLang="ko-KR" dirty="0"/>
              <a:t>3</a:t>
            </a:r>
            <a:r>
              <a:rPr lang="ko-KR" altLang="en-US" dirty="0"/>
              <a:t>화음 </a:t>
            </a:r>
            <a:r>
              <a:rPr lang="en-US" altLang="ko-KR" dirty="0"/>
              <a:t>– </a:t>
            </a:r>
            <a:r>
              <a:rPr lang="ko-KR" altLang="en-US" dirty="0"/>
              <a:t>단조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단음계에서는</a:t>
            </a:r>
            <a:endParaRPr lang="en-US" altLang="ko-KR" sz="1600" dirty="0"/>
          </a:p>
          <a:p>
            <a:pPr lvl="1"/>
            <a:r>
              <a:rPr lang="en-US" altLang="ko-KR" sz="1400" dirty="0"/>
              <a:t>#</a:t>
            </a:r>
            <a:r>
              <a:rPr lang="ko-KR" altLang="en-US" sz="1400" dirty="0"/>
              <a:t>이 안 붙거나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자연 </a:t>
            </a:r>
            <a:r>
              <a:rPr lang="ko-KR" altLang="en-US" sz="1400" dirty="0" err="1">
                <a:solidFill>
                  <a:schemeClr val="accent6"/>
                </a:solidFill>
              </a:rPr>
              <a:t>단음계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en-US" altLang="ko-KR" sz="1400" dirty="0"/>
              <a:t>, </a:t>
            </a:r>
            <a:r>
              <a:rPr lang="ko-KR" altLang="en-US" sz="1400" dirty="0"/>
              <a:t>솔에 </a:t>
            </a:r>
            <a:r>
              <a:rPr lang="en-US" altLang="ko-KR" sz="1400" dirty="0"/>
              <a:t>#</a:t>
            </a:r>
            <a:r>
              <a:rPr lang="ko-KR" altLang="en-US" sz="1400" dirty="0"/>
              <a:t>이 붙거나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화성 </a:t>
            </a:r>
            <a:r>
              <a:rPr lang="ko-KR" altLang="en-US" sz="1400" dirty="0" err="1">
                <a:solidFill>
                  <a:schemeClr val="accent6"/>
                </a:solidFill>
              </a:rPr>
              <a:t>단음계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en-US" altLang="ko-KR" sz="1400" dirty="0"/>
              <a:t>,</a:t>
            </a:r>
            <a:r>
              <a:rPr lang="ko-KR" altLang="en-US" sz="1400" dirty="0"/>
              <a:t> 솔</a:t>
            </a:r>
            <a:r>
              <a:rPr lang="en-US" altLang="ko-KR" sz="1400" dirty="0"/>
              <a:t>, </a:t>
            </a:r>
            <a:r>
              <a:rPr lang="ko-KR" altLang="en-US" sz="1400" dirty="0"/>
              <a:t>파에 각각 </a:t>
            </a:r>
            <a:r>
              <a:rPr lang="en-US" altLang="ko-KR" sz="1400" dirty="0"/>
              <a:t>#</a:t>
            </a:r>
            <a:r>
              <a:rPr lang="ko-KR" altLang="en-US" sz="1400" dirty="0"/>
              <a:t>이 붙을 수 있습니다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가락 </a:t>
            </a:r>
            <a:r>
              <a:rPr lang="ko-KR" altLang="en-US" sz="1400" dirty="0" err="1">
                <a:solidFill>
                  <a:schemeClr val="accent6"/>
                </a:solidFill>
              </a:rPr>
              <a:t>단음계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어떤 단음계를 사용하는지에 따라 화성적 기능이 달라집니다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여기서는 </a:t>
            </a:r>
            <a:r>
              <a:rPr lang="en-US" altLang="ko-KR" sz="1400" dirty="0"/>
              <a:t>6</a:t>
            </a:r>
            <a:r>
              <a:rPr lang="ko-KR" altLang="en-US" sz="1400" dirty="0"/>
              <a:t>음으로 솔</a:t>
            </a:r>
            <a:r>
              <a:rPr lang="en-US" altLang="ko-KR" sz="1400" dirty="0"/>
              <a:t>#</a:t>
            </a:r>
            <a:r>
              <a:rPr lang="ko-KR" altLang="en-US" sz="1400" dirty="0"/>
              <a:t>을 사용하는 화성 단음계로</a:t>
            </a:r>
            <a:r>
              <a:rPr lang="en-US" altLang="ko-KR" sz="1400" dirty="0"/>
              <a:t> </a:t>
            </a:r>
            <a:r>
              <a:rPr lang="ko-KR" altLang="en-US" sz="1400" dirty="0"/>
              <a:t>설명합니다</a:t>
            </a:r>
            <a:r>
              <a:rPr lang="en-US" altLang="ko-KR" sz="1400" dirty="0"/>
              <a:t>.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주요 </a:t>
            </a:r>
            <a:r>
              <a:rPr lang="en-US" altLang="ko-KR" sz="2000" dirty="0">
                <a:solidFill>
                  <a:srgbClr val="FF0000"/>
                </a:solidFill>
              </a:rPr>
              <a:t>3</a:t>
            </a:r>
            <a:r>
              <a:rPr lang="ko-KR" altLang="en-US" sz="2000" dirty="0">
                <a:solidFill>
                  <a:srgbClr val="FF0000"/>
                </a:solidFill>
              </a:rPr>
              <a:t>화음</a:t>
            </a:r>
            <a:r>
              <a:rPr lang="en-US" altLang="ko-KR" sz="2000" dirty="0">
                <a:solidFill>
                  <a:schemeClr val="accent6"/>
                </a:solidFill>
              </a:rPr>
              <a:t>(primary triad)</a:t>
            </a:r>
          </a:p>
          <a:p>
            <a:pPr lvl="1"/>
            <a:r>
              <a:rPr lang="en-US" altLang="ko-KR" sz="1800" dirty="0"/>
              <a:t>i: </a:t>
            </a:r>
            <a:r>
              <a:rPr lang="en-US" altLang="ko-KR" sz="1800" dirty="0">
                <a:solidFill>
                  <a:schemeClr val="accent1"/>
                </a:solidFill>
              </a:rPr>
              <a:t>Tonic </a:t>
            </a:r>
            <a:r>
              <a:rPr lang="en-US" altLang="ko-KR" sz="1800" dirty="0">
                <a:solidFill>
                  <a:schemeClr val="accent6"/>
                </a:solidFill>
              </a:rPr>
              <a:t>(t, </a:t>
            </a:r>
            <a:r>
              <a:rPr lang="ko-KR" altLang="en-US" sz="1800" dirty="0" err="1">
                <a:solidFill>
                  <a:schemeClr val="accent6"/>
                </a:solidFill>
              </a:rPr>
              <a:t>으뜸화음</a:t>
            </a:r>
            <a:r>
              <a:rPr lang="en-US" altLang="ko-KR" sz="1800" dirty="0">
                <a:solidFill>
                  <a:schemeClr val="accent6"/>
                </a:solidFill>
              </a:rPr>
              <a:t>, 1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800" dirty="0"/>
              <a:t>iv: </a:t>
            </a:r>
            <a:r>
              <a:rPr lang="en-US" altLang="ko-KR" sz="1800" dirty="0">
                <a:solidFill>
                  <a:schemeClr val="accent4"/>
                </a:solidFill>
              </a:rPr>
              <a:t>Subdominant </a:t>
            </a:r>
            <a:r>
              <a:rPr lang="en-US" altLang="ko-KR" sz="1800" dirty="0">
                <a:solidFill>
                  <a:schemeClr val="accent6"/>
                </a:solidFill>
              </a:rPr>
              <a:t>(s, </a:t>
            </a:r>
            <a:r>
              <a:rPr lang="ko-KR" altLang="en-US" sz="1800" dirty="0">
                <a:solidFill>
                  <a:schemeClr val="accent6"/>
                </a:solidFill>
              </a:rPr>
              <a:t>버금딸림화음</a:t>
            </a:r>
            <a:r>
              <a:rPr lang="en-US" altLang="ko-KR" sz="1800" dirty="0">
                <a:solidFill>
                  <a:schemeClr val="accent6"/>
                </a:solidFill>
              </a:rPr>
              <a:t>, 4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800" dirty="0"/>
              <a:t>V: </a:t>
            </a:r>
            <a:r>
              <a:rPr lang="en-US" altLang="ko-KR" sz="1800" dirty="0">
                <a:solidFill>
                  <a:schemeClr val="accent2"/>
                </a:solidFill>
              </a:rPr>
              <a:t>Dominant </a:t>
            </a:r>
            <a:r>
              <a:rPr lang="en-US" altLang="ko-KR" sz="1800" dirty="0">
                <a:solidFill>
                  <a:schemeClr val="accent6"/>
                </a:solidFill>
              </a:rPr>
              <a:t>(D, </a:t>
            </a:r>
            <a:r>
              <a:rPr lang="ko-KR" altLang="en-US" sz="1800" dirty="0" err="1">
                <a:solidFill>
                  <a:schemeClr val="accent6"/>
                </a:solidFill>
              </a:rPr>
              <a:t>딸림화음</a:t>
            </a:r>
            <a:r>
              <a:rPr lang="en-US" altLang="ko-KR" sz="1800" dirty="0">
                <a:solidFill>
                  <a:schemeClr val="accent6"/>
                </a:solidFill>
              </a:rPr>
              <a:t>, 5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endParaRPr lang="en-US" altLang="ko-KR" sz="1800" dirty="0"/>
          </a:p>
          <a:p>
            <a:r>
              <a:rPr lang="ko-KR" altLang="en-US" sz="2000" dirty="0">
                <a:solidFill>
                  <a:srgbClr val="0000FF"/>
                </a:solidFill>
              </a:rPr>
              <a:t>부</a:t>
            </a:r>
            <a:r>
              <a:rPr lang="en-US" altLang="ko-KR" sz="2000" dirty="0">
                <a:solidFill>
                  <a:srgbClr val="0000FF"/>
                </a:solidFill>
              </a:rPr>
              <a:t>3</a:t>
            </a:r>
            <a:r>
              <a:rPr lang="ko-KR" altLang="en-US" sz="2000" dirty="0">
                <a:solidFill>
                  <a:srgbClr val="0000FF"/>
                </a:solidFill>
              </a:rPr>
              <a:t>화음</a:t>
            </a:r>
            <a:r>
              <a:rPr lang="en-US" altLang="ko-KR" sz="2000" dirty="0">
                <a:solidFill>
                  <a:schemeClr val="accent6"/>
                </a:solidFill>
              </a:rPr>
              <a:t>(auxiliary triad)</a:t>
            </a:r>
          </a:p>
          <a:p>
            <a:pPr lvl="1"/>
            <a:r>
              <a:rPr lang="en-US" altLang="ko-KR" sz="1800" dirty="0"/>
              <a:t>III</a:t>
            </a:r>
            <a:r>
              <a:rPr lang="en-US" altLang="ko-KR" sz="1800" baseline="30000" dirty="0"/>
              <a:t>+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chemeClr val="accent6"/>
                </a:solidFill>
              </a:rPr>
              <a:t>(3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; augmented </a:t>
            </a:r>
            <a:r>
              <a:rPr lang="ko-KR" altLang="en-US" sz="1800" dirty="0">
                <a:solidFill>
                  <a:schemeClr val="accent6"/>
                </a:solidFill>
              </a:rPr>
              <a:t>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800" dirty="0"/>
              <a:t>VI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chemeClr val="accent6"/>
                </a:solidFill>
              </a:rPr>
              <a:t>(6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800" dirty="0" err="1"/>
              <a:t>vii</a:t>
            </a:r>
            <a:r>
              <a:rPr lang="en-US" altLang="ko-KR" sz="1600" b="1" baseline="30000" dirty="0" err="1"/>
              <a:t>o</a:t>
            </a:r>
            <a:r>
              <a:rPr lang="en-US" altLang="ko-KR" sz="1800" dirty="0">
                <a:solidFill>
                  <a:schemeClr val="accent6"/>
                </a:solidFill>
              </a:rPr>
              <a:t> (7</a:t>
            </a:r>
            <a:r>
              <a:rPr lang="ko-KR" altLang="en-US" sz="1800" dirty="0">
                <a:solidFill>
                  <a:schemeClr val="accent6"/>
                </a:solidFill>
              </a:rPr>
              <a:t>도 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endParaRPr lang="ko-KR" altLang="en-US" sz="1800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4092D-E9A8-3C03-30A9-AEF701F62671}"/>
              </a:ext>
            </a:extLst>
          </p:cNvPr>
          <p:cNvSpPr txBox="1"/>
          <p:nvPr/>
        </p:nvSpPr>
        <p:spPr>
          <a:xfrm>
            <a:off x="6643470" y="3516493"/>
            <a:ext cx="49487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harmonic minor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다단조 화성 </a:t>
            </a:r>
            <a:r>
              <a:rPr lang="ko-KR" altLang="en-US" dirty="0" err="1">
                <a:solidFill>
                  <a:schemeClr val="accent6"/>
                </a:solidFill>
              </a:rPr>
              <a:t>단음계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9393C-7ABB-3254-F9F9-A404A34A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70" y="4076700"/>
            <a:ext cx="4969712" cy="18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3</a:t>
            </a:r>
            <a:r>
              <a:rPr lang="ko-KR" altLang="en-US" dirty="0"/>
              <a:t>화음의 화성적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Tonic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/>
              <a:t>(I)</a:t>
            </a:r>
          </a:p>
          <a:p>
            <a:pPr lvl="1"/>
            <a:r>
              <a:rPr lang="ko-KR" altLang="en-US" dirty="0"/>
              <a:t>으뜸음이 </a:t>
            </a:r>
            <a:r>
              <a:rPr lang="ko-KR" altLang="en-US" dirty="0" err="1"/>
              <a:t>근음이</a:t>
            </a:r>
            <a:r>
              <a:rPr lang="ko-KR" altLang="en-US" dirty="0"/>
              <a:t> 되는 화음입니다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도 미 솔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곡의 조성을 드러내는</a:t>
            </a:r>
            <a:r>
              <a:rPr lang="en-US" altLang="ko-KR" dirty="0"/>
              <a:t>, </a:t>
            </a:r>
            <a:r>
              <a:rPr lang="ko-KR" altLang="en-US" dirty="0"/>
              <a:t>주인공이 되고 싶어하는 화음입니다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편안하고 안정적인 상태를 만듭니다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이것만 사용하면 음악에 재미가 없습니다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 Major</a:t>
            </a:r>
            <a:r>
              <a:rPr lang="ko-KR" altLang="en-US" dirty="0"/>
              <a:t>에서는 </a:t>
            </a:r>
            <a:r>
              <a:rPr lang="en-US" altLang="ko-KR" dirty="0"/>
              <a:t>C 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(C, E, G)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chemeClr val="accent1"/>
                </a:solidFill>
              </a:rPr>
              <a:t>tonic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Dominant </a:t>
            </a:r>
            <a:r>
              <a:rPr lang="en-US" altLang="ko-KR" dirty="0"/>
              <a:t>(V)</a:t>
            </a:r>
          </a:p>
          <a:p>
            <a:pPr lvl="1"/>
            <a:r>
              <a:rPr lang="ko-KR" altLang="en-US" dirty="0"/>
              <a:t>으뜸음보다 완전</a:t>
            </a:r>
            <a:r>
              <a:rPr lang="en-US" altLang="ko-KR" dirty="0"/>
              <a:t>5</a:t>
            </a:r>
            <a:r>
              <a:rPr lang="ko-KR" altLang="en-US" dirty="0"/>
              <a:t>도 높은 음이 </a:t>
            </a:r>
            <a:r>
              <a:rPr lang="ko-KR" altLang="en-US" dirty="0" err="1"/>
              <a:t>근음이</a:t>
            </a:r>
            <a:r>
              <a:rPr lang="ko-KR" altLang="en-US" dirty="0"/>
              <a:t> 되는 화음입니다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솔 시 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약간의 긴장 상태를 만들어 음악을 앞으로 나아가게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다음에 </a:t>
            </a:r>
            <a:r>
              <a:rPr lang="en-US" altLang="ko-KR" dirty="0">
                <a:solidFill>
                  <a:schemeClr val="accent1"/>
                </a:solidFill>
              </a:rPr>
              <a:t>tonic</a:t>
            </a:r>
            <a:r>
              <a:rPr lang="ko-KR" altLang="en-US" dirty="0"/>
              <a:t>이 나옴으로써 해결되고 싶어합니다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 Major</a:t>
            </a:r>
            <a:r>
              <a:rPr lang="ko-KR" altLang="en-US" dirty="0"/>
              <a:t>에서는 </a:t>
            </a:r>
            <a:r>
              <a:rPr lang="en-US" altLang="ko-KR" dirty="0"/>
              <a:t>G 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(G, B, D)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chemeClr val="accent2"/>
                </a:solidFill>
              </a:rPr>
              <a:t>dominant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4" name="Tonic in C Major">
            <a:hlinkClick r:id="" action="ppaction://media"/>
            <a:extLst>
              <a:ext uri="{FF2B5EF4-FFF2-40B4-BE49-F238E27FC236}">
                <a16:creationId xmlns:a16="http://schemas.microsoft.com/office/drawing/2014/main" id="{38081D23-DDEA-2263-37A3-E89DAD5D1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95911" y="2057400"/>
            <a:ext cx="487363" cy="487363"/>
          </a:xfrm>
          <a:prstGeom prst="rect">
            <a:avLst/>
          </a:prstGeom>
        </p:spPr>
      </p:pic>
      <p:pic>
        <p:nvPicPr>
          <p:cNvPr id="5" name="Dominant in C Major">
            <a:hlinkClick r:id="" action="ppaction://media"/>
            <a:extLst>
              <a:ext uri="{FF2B5EF4-FFF2-40B4-BE49-F238E27FC236}">
                <a16:creationId xmlns:a16="http://schemas.microsoft.com/office/drawing/2014/main" id="{88DC4758-071D-AAC8-0388-316A3473C3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95911" y="43132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1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3</a:t>
            </a:r>
            <a:r>
              <a:rPr lang="ko-KR" altLang="en-US" dirty="0"/>
              <a:t>화음의 화성적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Subdominant </a:t>
            </a:r>
            <a:r>
              <a:rPr lang="en-US" altLang="ko-KR" dirty="0"/>
              <a:t>(IV)</a:t>
            </a:r>
          </a:p>
          <a:p>
            <a:pPr lvl="1"/>
            <a:r>
              <a:rPr lang="ko-KR" altLang="en-US" dirty="0"/>
              <a:t>으뜸음보다 완전</a:t>
            </a:r>
            <a:r>
              <a:rPr lang="en-US" altLang="ko-KR" dirty="0"/>
              <a:t>4</a:t>
            </a:r>
            <a:r>
              <a:rPr lang="ko-KR" altLang="en-US" dirty="0"/>
              <a:t>도 높은 음이 </a:t>
            </a:r>
            <a:r>
              <a:rPr lang="ko-KR" altLang="en-US" dirty="0" err="1"/>
              <a:t>근음이</a:t>
            </a:r>
            <a:r>
              <a:rPr lang="ko-KR" altLang="en-US" dirty="0"/>
              <a:t> 되는 화음입니다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 라 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다음에 </a:t>
            </a:r>
            <a:r>
              <a:rPr lang="en-US" altLang="ko-KR" dirty="0">
                <a:solidFill>
                  <a:schemeClr val="accent2"/>
                </a:solidFill>
              </a:rPr>
              <a:t>dominant</a:t>
            </a:r>
            <a:r>
              <a:rPr lang="ko-KR" altLang="en-US" dirty="0"/>
              <a:t>가 나오면 매끄럽게 연결됩니다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꼭 </a:t>
            </a:r>
            <a:r>
              <a:rPr lang="en-US" altLang="ko-KR" dirty="0">
                <a:solidFill>
                  <a:schemeClr val="accent2"/>
                </a:solidFill>
              </a:rPr>
              <a:t>dominant</a:t>
            </a:r>
            <a:r>
              <a:rPr lang="ko-KR" altLang="en-US" dirty="0"/>
              <a:t>로 연결되어야 하는 것은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 Major</a:t>
            </a:r>
            <a:r>
              <a:rPr lang="ko-KR" altLang="en-US" dirty="0"/>
              <a:t>에서는 </a:t>
            </a:r>
            <a:r>
              <a:rPr lang="en-US" altLang="ko-KR" dirty="0"/>
              <a:t>F 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(F, A, C)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chemeClr val="accent4"/>
                </a:solidFill>
              </a:rPr>
              <a:t>subdominant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서양 음악의 거의 대부분은 </a:t>
            </a:r>
            <a:r>
              <a:rPr lang="en-US" altLang="ko-KR" dirty="0">
                <a:solidFill>
                  <a:schemeClr val="accent1"/>
                </a:solidFill>
              </a:rPr>
              <a:t>tonic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dominant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4"/>
                </a:solidFill>
              </a:rPr>
              <a:t>subdominant</a:t>
            </a:r>
            <a:r>
              <a:rPr lang="ko-KR" altLang="en-US" dirty="0"/>
              <a:t>만 사용해도</a:t>
            </a:r>
            <a:br>
              <a:rPr lang="en-US" altLang="ko-KR" dirty="0"/>
            </a:br>
            <a:r>
              <a:rPr lang="ko-KR" altLang="en-US" dirty="0"/>
              <a:t>화음 붙이기</a:t>
            </a:r>
            <a:r>
              <a:rPr lang="en-US" altLang="ko-KR" dirty="0">
                <a:solidFill>
                  <a:schemeClr val="accent3"/>
                </a:solidFill>
              </a:rPr>
              <a:t>(harmonization)</a:t>
            </a:r>
            <a:r>
              <a:rPr lang="ko-KR" altLang="en-US" dirty="0"/>
              <a:t>가 가능합니다</a:t>
            </a:r>
            <a:r>
              <a:rPr lang="en-US" altLang="ko-KR" dirty="0"/>
              <a:t>.</a:t>
            </a:r>
          </a:p>
        </p:txBody>
      </p:sp>
      <p:pic>
        <p:nvPicPr>
          <p:cNvPr id="6" name="Subdominant in C Major">
            <a:hlinkClick r:id="" action="ppaction://media"/>
            <a:extLst>
              <a:ext uri="{FF2B5EF4-FFF2-40B4-BE49-F238E27FC236}">
                <a16:creationId xmlns:a16="http://schemas.microsoft.com/office/drawing/2014/main" id="{A4674BEA-B816-2022-9064-6A14CF7FD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5911" y="20573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9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</a:t>
            </a:r>
            <a:r>
              <a:rPr lang="en-US" altLang="ko-KR" dirty="0"/>
              <a:t>3</a:t>
            </a:r>
            <a:r>
              <a:rPr lang="ko-KR" altLang="en-US" dirty="0"/>
              <a:t>화음의 화성적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38341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주요 </a:t>
            </a:r>
            <a:r>
              <a:rPr lang="en-US" altLang="ko-KR" sz="2000" dirty="0"/>
              <a:t>3</a:t>
            </a:r>
            <a:r>
              <a:rPr lang="ko-KR" altLang="en-US" sz="2000" dirty="0"/>
              <a:t>화음만 사용해도 화성 붙이기를 할 수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그러나 이러면 곡에 재미가 없습니다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3"/>
                </a:solidFill>
              </a:rPr>
              <a:t>부</a:t>
            </a:r>
            <a:r>
              <a:rPr lang="en-US" altLang="ko-KR" sz="2000" dirty="0">
                <a:solidFill>
                  <a:schemeClr val="accent3"/>
                </a:solidFill>
              </a:rPr>
              <a:t>3</a:t>
            </a:r>
            <a:r>
              <a:rPr lang="ko-KR" altLang="en-US" sz="2000" dirty="0">
                <a:solidFill>
                  <a:schemeClr val="accent3"/>
                </a:solidFill>
              </a:rPr>
              <a:t>화음</a:t>
            </a:r>
            <a:r>
              <a:rPr lang="ko-KR" altLang="en-US" sz="2000" dirty="0"/>
              <a:t>들은 주요 </a:t>
            </a:r>
            <a:r>
              <a:rPr lang="en-US" altLang="ko-KR" sz="2000" dirty="0"/>
              <a:t>3</a:t>
            </a:r>
            <a:r>
              <a:rPr lang="ko-KR" altLang="en-US" sz="2000" dirty="0"/>
              <a:t>화음을 </a:t>
            </a:r>
            <a:r>
              <a:rPr lang="ko-KR" altLang="en-US" sz="2000" dirty="0">
                <a:solidFill>
                  <a:schemeClr val="accent3"/>
                </a:solidFill>
              </a:rPr>
              <a:t>대체</a:t>
            </a:r>
            <a:r>
              <a:rPr lang="en-US" altLang="ko-KR" sz="2000" dirty="0">
                <a:solidFill>
                  <a:schemeClr val="accent6"/>
                </a:solidFill>
              </a:rPr>
              <a:t>(substitute)</a:t>
            </a:r>
            <a:r>
              <a:rPr lang="ko-KR" altLang="en-US" sz="2000" dirty="0"/>
              <a:t>하여</a:t>
            </a:r>
            <a:r>
              <a:rPr lang="en-US" altLang="ko-KR" sz="2000" dirty="0"/>
              <a:t>, </a:t>
            </a:r>
            <a:r>
              <a:rPr lang="ko-KR" altLang="en-US" sz="2000" dirty="0"/>
              <a:t>음악을 다채롭게 만들 수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부</a:t>
            </a:r>
            <a:r>
              <a:rPr lang="en-US" altLang="ko-KR" sz="1800" dirty="0"/>
              <a:t>3</a:t>
            </a:r>
            <a:r>
              <a:rPr lang="ko-KR" altLang="en-US" sz="1800" dirty="0"/>
              <a:t>화음의 </a:t>
            </a:r>
            <a:r>
              <a:rPr lang="ko-KR" altLang="en-US" sz="1800" dirty="0" err="1"/>
              <a:t>구성음</a:t>
            </a:r>
            <a:r>
              <a:rPr lang="ko-KR" altLang="en-US" sz="1800" dirty="0"/>
              <a:t> 중 두 음이 어떤 주요 </a:t>
            </a:r>
            <a:r>
              <a:rPr lang="en-US" altLang="ko-KR" sz="1800" dirty="0"/>
              <a:t>3</a:t>
            </a:r>
            <a:r>
              <a:rPr lang="ko-KR" altLang="en-US" sz="1800" dirty="0"/>
              <a:t>화음의 구성음들과 같다면 대체할 수 있습니다</a:t>
            </a:r>
            <a:r>
              <a:rPr lang="en-US" altLang="ko-KR" sz="18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C Major </a:t>
            </a:r>
            <a:r>
              <a:rPr lang="ko-KR" altLang="en-US" sz="2000" dirty="0"/>
              <a:t>장음계 기준</a:t>
            </a:r>
            <a:endParaRPr lang="en-US" altLang="ko-KR" sz="2000" dirty="0"/>
          </a:p>
          <a:p>
            <a:pPr lvl="1"/>
            <a:r>
              <a:rPr lang="en-US" altLang="ko-KR" sz="1800" dirty="0">
                <a:solidFill>
                  <a:schemeClr val="accent1"/>
                </a:solidFill>
              </a:rPr>
              <a:t>vi </a:t>
            </a:r>
            <a:r>
              <a:rPr lang="en-US" altLang="ko-KR" sz="1800" dirty="0">
                <a:solidFill>
                  <a:schemeClr val="accent6"/>
                </a:solidFill>
              </a:rPr>
              <a:t>(Am; </a:t>
            </a:r>
            <a:r>
              <a:rPr lang="ko-KR" altLang="en-US" sz="1800" dirty="0">
                <a:solidFill>
                  <a:schemeClr val="accent6"/>
                </a:solidFill>
              </a:rPr>
              <a:t>라 도 미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2"/>
            <a:r>
              <a:rPr lang="en-US" altLang="ko-KR" sz="1600" dirty="0">
                <a:solidFill>
                  <a:schemeClr val="accent1"/>
                </a:solidFill>
              </a:rPr>
              <a:t>Tonic</a:t>
            </a:r>
            <a:r>
              <a:rPr lang="ko-KR" altLang="en-US" sz="1600" dirty="0"/>
              <a:t>인 </a:t>
            </a:r>
            <a:r>
              <a:rPr lang="en-US" altLang="ko-KR" sz="1600" dirty="0"/>
              <a:t>I </a:t>
            </a:r>
            <a:r>
              <a:rPr lang="en-US" altLang="ko-KR" sz="1600" dirty="0">
                <a:solidFill>
                  <a:schemeClr val="accent6"/>
                </a:solidFill>
              </a:rPr>
              <a:t>(C, </a:t>
            </a:r>
            <a:r>
              <a:rPr lang="ko-KR" altLang="en-US" sz="1600" dirty="0">
                <a:solidFill>
                  <a:schemeClr val="accent6"/>
                </a:solidFill>
              </a:rPr>
              <a:t>도 미 솔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을 대리하여 쓰입니다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>
                <a:solidFill>
                  <a:schemeClr val="accent2"/>
                </a:solidFill>
              </a:rPr>
              <a:t>iii </a:t>
            </a:r>
            <a:r>
              <a:rPr lang="en-US" altLang="ko-KR" sz="1800" dirty="0">
                <a:solidFill>
                  <a:schemeClr val="accent6"/>
                </a:solidFill>
              </a:rPr>
              <a:t>(Em; </a:t>
            </a:r>
            <a:r>
              <a:rPr lang="ko-KR" altLang="en-US" sz="1800" dirty="0">
                <a:solidFill>
                  <a:schemeClr val="accent6"/>
                </a:solidFill>
              </a:rPr>
              <a:t>미 솔 시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2"/>
            <a:r>
              <a:rPr lang="en-US" altLang="ko-KR" sz="1600" dirty="0">
                <a:solidFill>
                  <a:schemeClr val="accent2"/>
                </a:solidFill>
              </a:rPr>
              <a:t>Dominant</a:t>
            </a:r>
            <a:r>
              <a:rPr lang="ko-KR" altLang="en-US" sz="1600" dirty="0"/>
              <a:t>인 </a:t>
            </a:r>
            <a:r>
              <a:rPr lang="en-US" altLang="ko-KR" sz="1600" dirty="0"/>
              <a:t>V </a:t>
            </a:r>
            <a:r>
              <a:rPr lang="en-US" altLang="ko-KR" sz="1600" dirty="0">
                <a:solidFill>
                  <a:schemeClr val="accent6"/>
                </a:solidFill>
              </a:rPr>
              <a:t>(G; </a:t>
            </a:r>
            <a:r>
              <a:rPr lang="ko-KR" altLang="en-US" sz="1600" dirty="0">
                <a:solidFill>
                  <a:schemeClr val="accent6"/>
                </a:solidFill>
              </a:rPr>
              <a:t>솔 시 레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를 대리하여 쓰입니다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>
                <a:solidFill>
                  <a:schemeClr val="accent4"/>
                </a:solidFill>
              </a:rPr>
              <a:t>ii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chemeClr val="accent6"/>
                </a:solidFill>
              </a:rPr>
              <a:t>(Dm; </a:t>
            </a:r>
            <a:r>
              <a:rPr lang="ko-KR" altLang="en-US" sz="1800" dirty="0">
                <a:solidFill>
                  <a:schemeClr val="accent6"/>
                </a:solidFill>
              </a:rPr>
              <a:t>레 파 라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2"/>
            <a:r>
              <a:rPr lang="en-US" altLang="ko-KR" sz="1600" dirty="0">
                <a:solidFill>
                  <a:schemeClr val="accent4"/>
                </a:solidFill>
              </a:rPr>
              <a:t>Subdominant</a:t>
            </a:r>
            <a:r>
              <a:rPr lang="ko-KR" altLang="en-US" sz="1600" dirty="0"/>
              <a:t>인 </a:t>
            </a:r>
            <a:r>
              <a:rPr lang="en-US" altLang="ko-KR" sz="1600" dirty="0"/>
              <a:t>IV </a:t>
            </a:r>
            <a:r>
              <a:rPr lang="en-US" altLang="ko-KR" sz="1600" dirty="0">
                <a:solidFill>
                  <a:schemeClr val="accent6"/>
                </a:solidFill>
              </a:rPr>
              <a:t>(F; </a:t>
            </a:r>
            <a:r>
              <a:rPr lang="ko-KR" altLang="en-US" sz="1600" dirty="0">
                <a:solidFill>
                  <a:schemeClr val="accent6"/>
                </a:solidFill>
              </a:rPr>
              <a:t>파 라 도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를 대리하여</a:t>
            </a:r>
            <a:r>
              <a:rPr lang="en-US" altLang="ko-KR" sz="1600" dirty="0"/>
              <a:t> </a:t>
            </a:r>
            <a:r>
              <a:rPr lang="ko-KR" altLang="en-US" sz="1600" dirty="0"/>
              <a:t>쓰입니다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CB41214-57DD-FEDF-3821-04EAD9B9A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5199"/>
              </p:ext>
            </p:extLst>
          </p:nvPr>
        </p:nvGraphicFramePr>
        <p:xfrm>
          <a:off x="6643396" y="3564293"/>
          <a:ext cx="5225142" cy="28018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48882">
                  <a:extLst>
                    <a:ext uri="{9D8B030D-6E8A-4147-A177-3AD203B41FA5}">
                      <a16:colId xmlns:a16="http://schemas.microsoft.com/office/drawing/2014/main" val="2749463730"/>
                    </a:ext>
                  </a:extLst>
                </a:gridCol>
                <a:gridCol w="1838130">
                  <a:extLst>
                    <a:ext uri="{9D8B030D-6E8A-4147-A177-3AD203B41FA5}">
                      <a16:colId xmlns:a16="http://schemas.microsoft.com/office/drawing/2014/main" val="2837375746"/>
                    </a:ext>
                  </a:extLst>
                </a:gridCol>
                <a:gridCol w="1838130">
                  <a:extLst>
                    <a:ext uri="{9D8B030D-6E8A-4147-A177-3AD203B41FA5}">
                      <a16:colId xmlns:a16="http://schemas.microsoft.com/office/drawing/2014/main" val="4209580835"/>
                    </a:ext>
                  </a:extLst>
                </a:gridCol>
              </a:tblGrid>
              <a:tr h="7004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장조에서의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화성적 기능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화음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대체화음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69201"/>
                  </a:ext>
                </a:extLst>
              </a:tr>
              <a:tr h="700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Tonic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도 미 솔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라 도 미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930381"/>
                  </a:ext>
                </a:extLst>
              </a:tr>
              <a:tr h="700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Dominant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솔 시 레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iii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미 솔 시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44869"/>
                  </a:ext>
                </a:extLst>
              </a:tr>
              <a:tr h="700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Subdominant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IV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파 라 도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ii 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6"/>
                          </a:solidFill>
                        </a:rPr>
                        <a:t>레 파 라</a:t>
                      </a:r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40742"/>
                  </a:ext>
                </a:extLst>
              </a:tr>
            </a:tbl>
          </a:graphicData>
        </a:graphic>
      </p:graphicFrame>
      <p:pic>
        <p:nvPicPr>
          <p:cNvPr id="4" name="ii in C Major">
            <a:hlinkClick r:id="" action="ppaction://media"/>
            <a:extLst>
              <a:ext uri="{FF2B5EF4-FFF2-40B4-BE49-F238E27FC236}">
                <a16:creationId xmlns:a16="http://schemas.microsoft.com/office/drawing/2014/main" id="{3479EDE7-6CBC-4DE5-3176-1067D61DE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22235" y="5777672"/>
            <a:ext cx="487363" cy="487363"/>
          </a:xfrm>
          <a:prstGeom prst="rect">
            <a:avLst/>
          </a:prstGeom>
        </p:spPr>
      </p:pic>
      <p:pic>
        <p:nvPicPr>
          <p:cNvPr id="5" name="iii in C Major">
            <a:hlinkClick r:id="" action="ppaction://media"/>
            <a:extLst>
              <a:ext uri="{FF2B5EF4-FFF2-40B4-BE49-F238E27FC236}">
                <a16:creationId xmlns:a16="http://schemas.microsoft.com/office/drawing/2014/main" id="{5B494AF3-5010-DD6B-69CA-32E46D2CDC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22235" y="5083116"/>
            <a:ext cx="487363" cy="487363"/>
          </a:xfrm>
          <a:prstGeom prst="rect">
            <a:avLst/>
          </a:prstGeom>
        </p:spPr>
      </p:pic>
      <p:pic>
        <p:nvPicPr>
          <p:cNvPr id="6" name="vi in C Major">
            <a:hlinkClick r:id="" action="ppaction://media"/>
            <a:extLst>
              <a:ext uri="{FF2B5EF4-FFF2-40B4-BE49-F238E27FC236}">
                <a16:creationId xmlns:a16="http://schemas.microsoft.com/office/drawing/2014/main" id="{6C4F8989-A9C0-CB71-B331-11E638CE76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22235" y="4388562"/>
            <a:ext cx="487363" cy="487363"/>
          </a:xfrm>
          <a:prstGeom prst="rect">
            <a:avLst/>
          </a:prstGeom>
        </p:spPr>
      </p:pic>
      <p:pic>
        <p:nvPicPr>
          <p:cNvPr id="8" name="Tonic in C Major">
            <a:hlinkClick r:id="" action="ppaction://media"/>
            <a:extLst>
              <a:ext uri="{FF2B5EF4-FFF2-40B4-BE49-F238E27FC236}">
                <a16:creationId xmlns:a16="http://schemas.microsoft.com/office/drawing/2014/main" id="{479B562C-04FF-6B4C-FA5D-CDF1A61B7C4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97335" y="4388562"/>
            <a:ext cx="487363" cy="487363"/>
          </a:xfrm>
          <a:prstGeom prst="rect">
            <a:avLst/>
          </a:prstGeom>
        </p:spPr>
      </p:pic>
      <p:pic>
        <p:nvPicPr>
          <p:cNvPr id="9" name="Dominant in C Major">
            <a:hlinkClick r:id="" action="ppaction://media"/>
            <a:extLst>
              <a:ext uri="{FF2B5EF4-FFF2-40B4-BE49-F238E27FC236}">
                <a16:creationId xmlns:a16="http://schemas.microsoft.com/office/drawing/2014/main" id="{E44828D5-F3AE-416A-4954-F763BA994E3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97335" y="5083116"/>
            <a:ext cx="487363" cy="487363"/>
          </a:xfrm>
          <a:prstGeom prst="rect">
            <a:avLst/>
          </a:prstGeom>
        </p:spPr>
      </p:pic>
      <p:pic>
        <p:nvPicPr>
          <p:cNvPr id="10" name="Subdominant in C Major">
            <a:hlinkClick r:id="" action="ppaction://media"/>
            <a:extLst>
              <a:ext uri="{FF2B5EF4-FFF2-40B4-BE49-F238E27FC236}">
                <a16:creationId xmlns:a16="http://schemas.microsoft.com/office/drawing/2014/main" id="{1B55FFDA-803C-6CFD-91AC-2066913041F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97335" y="57776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화음의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7</a:t>
            </a:r>
            <a:r>
              <a:rPr lang="ko-KR" altLang="en-US" sz="2400" dirty="0">
                <a:solidFill>
                  <a:schemeClr val="accent3"/>
                </a:solidFill>
              </a:rPr>
              <a:t>화음</a:t>
            </a:r>
            <a:r>
              <a:rPr lang="ko-KR" altLang="en-US" sz="2400" dirty="0"/>
              <a:t>은 </a:t>
            </a:r>
            <a:r>
              <a:rPr lang="en-US" altLang="ko-KR" sz="2400" dirty="0"/>
              <a:t>7</a:t>
            </a:r>
            <a:r>
              <a:rPr lang="ko-KR" altLang="en-US" sz="2400" dirty="0"/>
              <a:t>음을 제외한 </a:t>
            </a:r>
            <a:r>
              <a:rPr lang="en-US" altLang="ko-KR" sz="2400" dirty="0"/>
              <a:t>3</a:t>
            </a:r>
            <a:r>
              <a:rPr lang="ko-KR" altLang="en-US" sz="2400" dirty="0"/>
              <a:t>화음과 기능이 거의 같습니다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</a:t>
            </a:r>
            <a:r>
              <a:rPr lang="en-US" altLang="ko-KR" sz="2200" dirty="0">
                <a:solidFill>
                  <a:schemeClr val="accent1"/>
                </a:solidFill>
              </a:rPr>
              <a:t>I7</a:t>
            </a:r>
            <a:r>
              <a:rPr lang="en-US" altLang="ko-KR" sz="2200" dirty="0"/>
              <a:t> </a:t>
            </a:r>
            <a:r>
              <a:rPr lang="en-US" altLang="ko-KR" sz="2200" dirty="0">
                <a:solidFill>
                  <a:schemeClr val="accent6"/>
                </a:solidFill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</a:rPr>
              <a:t>도 미 솔 시</a:t>
            </a:r>
            <a:r>
              <a:rPr lang="ko-KR" altLang="en-US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en-US" altLang="ko-KR" sz="2200" dirty="0">
                <a:solidFill>
                  <a:schemeClr val="accent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</a:t>
            </a:r>
            <a:r>
              <a:rPr lang="en-US" altLang="ko-KR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도 미 솔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대신 사용 가능</a:t>
            </a: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예</a:t>
            </a:r>
            <a:r>
              <a:rPr lang="en-US" altLang="ko-KR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en-US" altLang="ko-KR" sz="2200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200" dirty="0">
                <a:solidFill>
                  <a:schemeClr val="accent2"/>
                </a:solidFill>
                <a:ea typeface="맑은 고딕" panose="020B0503020000020004" pitchFamily="34" charset="-127"/>
              </a:rPr>
              <a:t>V7</a:t>
            </a:r>
            <a:r>
              <a:rPr lang="en-US" altLang="ko-KR" sz="2200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솔 시 레 파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en-US" altLang="ko-KR" sz="2200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V</a:t>
            </a:r>
            <a:r>
              <a:rPr lang="en-US" altLang="ko-KR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솔 시 레</a:t>
            </a:r>
            <a:r>
              <a:rPr lang="en-US" altLang="ko-KR" sz="22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대신 사용 가능</a:t>
            </a: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sz="2400" dirty="0"/>
          </a:p>
          <a:p>
            <a:r>
              <a:rPr lang="en-US" altLang="ko-KR" dirty="0"/>
              <a:t>7</a:t>
            </a:r>
            <a:r>
              <a:rPr lang="ko-KR" altLang="en-US" dirty="0"/>
              <a:t>화음을 사용하면 </a:t>
            </a:r>
            <a:r>
              <a:rPr lang="en-US" altLang="ko-KR" dirty="0"/>
              <a:t>3</a:t>
            </a:r>
            <a:r>
              <a:rPr lang="ko-KR" altLang="en-US" dirty="0"/>
              <a:t>화음보다 감정적으로 복잡한 느낌을 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i="1" dirty="0">
                <a:solidFill>
                  <a:schemeClr val="accent6"/>
                </a:solidFill>
              </a:rPr>
              <a:t>미묘한 부스럼이 들어 있는 느낌</a:t>
            </a:r>
            <a:r>
              <a:rPr lang="en-US" altLang="ko-KR" i="1" dirty="0">
                <a:solidFill>
                  <a:schemeClr val="accent6"/>
                </a:solidFill>
              </a:rPr>
              <a:t>?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화음보다 긴장을 조금 더 유발하여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ko-KR" altLang="en-US" dirty="0">
                <a:solidFill>
                  <a:schemeClr val="accent3"/>
                </a:solidFill>
              </a:rPr>
              <a:t>해결될 때의 희열을 더할 수 있습니다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dirty="0"/>
              <a:t>재즈 화성학에서는 </a:t>
            </a:r>
            <a:r>
              <a:rPr lang="en-US" altLang="ko-KR" dirty="0"/>
              <a:t>7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시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위에 </a:t>
            </a:r>
            <a:r>
              <a:rPr lang="en-US" altLang="ko-KR" dirty="0"/>
              <a:t>9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, 11</a:t>
            </a:r>
            <a:r>
              <a:rPr lang="ko-KR" altLang="en-US" dirty="0"/>
              <a:t>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등을 더 쌓기도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너무 많은 음이 한번에 울리면 듣기 안 좋으므로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이때에는 아래의 몇 개 음을</a:t>
            </a:r>
            <a:br>
              <a:rPr lang="en-US" altLang="ko-KR" dirty="0">
                <a:solidFill>
                  <a:schemeClr val="accent6"/>
                </a:solidFill>
              </a:rPr>
            </a:br>
            <a:r>
              <a:rPr lang="ko-KR" altLang="en-US" dirty="0">
                <a:solidFill>
                  <a:schemeClr val="accent6"/>
                </a:solidFill>
              </a:rPr>
              <a:t>생략하여 화음을 구성하는 음이 </a:t>
            </a:r>
            <a:r>
              <a:rPr lang="en-US" altLang="ko-KR" dirty="0">
                <a:solidFill>
                  <a:schemeClr val="accent6"/>
                </a:solidFill>
              </a:rPr>
              <a:t>4-5</a:t>
            </a:r>
            <a:r>
              <a:rPr lang="ko-KR" altLang="en-US" dirty="0">
                <a:solidFill>
                  <a:schemeClr val="accent6"/>
                </a:solidFill>
              </a:rPr>
              <a:t>개 정도가 되도록 유지합니다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E290BF-AD4F-4844-2B33-8D95A7E22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9562"/>
              </p:ext>
            </p:extLst>
          </p:nvPr>
        </p:nvGraphicFramePr>
        <p:xfrm>
          <a:off x="8518852" y="1334275"/>
          <a:ext cx="3424335" cy="2230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445">
                  <a:extLst>
                    <a:ext uri="{9D8B030D-6E8A-4147-A177-3AD203B41FA5}">
                      <a16:colId xmlns:a16="http://schemas.microsoft.com/office/drawing/2014/main" val="1295890918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2670755349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329896468"/>
                    </a:ext>
                  </a:extLst>
                </a:gridCol>
              </a:tblGrid>
              <a:tr h="7433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화성적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기능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주요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화음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화음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30974"/>
                  </a:ext>
                </a:extLst>
              </a:tr>
              <a:tr h="743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Tonic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112941"/>
                  </a:ext>
                </a:extLst>
              </a:tr>
              <a:tr h="743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Dominant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0408"/>
                  </a:ext>
                </a:extLst>
              </a:tr>
            </a:tbl>
          </a:graphicData>
        </a:graphic>
      </p:graphicFrame>
      <p:pic>
        <p:nvPicPr>
          <p:cNvPr id="5" name="G7">
            <a:hlinkClick r:id="" action="ppaction://media"/>
            <a:extLst>
              <a:ext uri="{FF2B5EF4-FFF2-40B4-BE49-F238E27FC236}">
                <a16:creationId xmlns:a16="http://schemas.microsoft.com/office/drawing/2014/main" id="{5B2E0804-EE39-4AF1-D463-4E5CD4BB2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05493" y="2967760"/>
            <a:ext cx="487363" cy="487363"/>
          </a:xfrm>
          <a:prstGeom prst="rect">
            <a:avLst/>
          </a:prstGeom>
        </p:spPr>
      </p:pic>
      <p:pic>
        <p:nvPicPr>
          <p:cNvPr id="6" name="G">
            <a:hlinkClick r:id="" action="ppaction://media"/>
            <a:extLst>
              <a:ext uri="{FF2B5EF4-FFF2-40B4-BE49-F238E27FC236}">
                <a16:creationId xmlns:a16="http://schemas.microsoft.com/office/drawing/2014/main" id="{2C499202-2948-DF65-62FC-F152249ADB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77753" y="2967760"/>
            <a:ext cx="487363" cy="487363"/>
          </a:xfrm>
          <a:prstGeom prst="rect">
            <a:avLst/>
          </a:prstGeom>
        </p:spPr>
      </p:pic>
      <p:pic>
        <p:nvPicPr>
          <p:cNvPr id="7" name="I7 in C Major">
            <a:hlinkClick r:id="" action="ppaction://media"/>
            <a:extLst>
              <a:ext uri="{FF2B5EF4-FFF2-40B4-BE49-F238E27FC236}">
                <a16:creationId xmlns:a16="http://schemas.microsoft.com/office/drawing/2014/main" id="{89B2526B-DF88-3402-0726-7A726C9EB76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05492" y="2190996"/>
            <a:ext cx="487363" cy="487363"/>
          </a:xfrm>
          <a:prstGeom prst="rect">
            <a:avLst/>
          </a:prstGeom>
        </p:spPr>
      </p:pic>
      <p:pic>
        <p:nvPicPr>
          <p:cNvPr id="8" name="Tonic in C Major">
            <a:hlinkClick r:id="" action="ppaction://media"/>
            <a:extLst>
              <a:ext uri="{FF2B5EF4-FFF2-40B4-BE49-F238E27FC236}">
                <a16:creationId xmlns:a16="http://schemas.microsoft.com/office/drawing/2014/main" id="{EF42DF85-2FE7-795A-34D6-FB5CC709E81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77752" y="21909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Secondary Dominant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이럴 때 반음계적 화음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온음계에 없는 음이 포함된 화음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ko-KR" altLang="en-US" sz="2000" dirty="0"/>
              <a:t>을 사용할 수 있고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그 중 가장 많이 쓰이는 것이 </a:t>
            </a:r>
            <a:r>
              <a:rPr lang="en-US" altLang="ko-KR" sz="2000" dirty="0">
                <a:solidFill>
                  <a:schemeClr val="accent3"/>
                </a:solidFill>
              </a:rPr>
              <a:t>secondary dominant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  <a:endParaRPr lang="en-US" altLang="ko-KR" b="1" dirty="0"/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보통 </a:t>
            </a:r>
            <a:r>
              <a:rPr lang="en-US" altLang="ko-KR" dirty="0">
                <a:solidFill>
                  <a:schemeClr val="accent2"/>
                </a:solidFill>
              </a:rPr>
              <a:t>dominant</a:t>
            </a:r>
            <a:r>
              <a:rPr lang="en-US" altLang="ko-KR" dirty="0"/>
              <a:t> </a:t>
            </a:r>
            <a:r>
              <a:rPr lang="ko-KR" altLang="en-US" dirty="0"/>
              <a:t>화음의 </a:t>
            </a:r>
            <a:r>
              <a:rPr lang="en-US" altLang="ko-KR" dirty="0"/>
              <a:t>5</a:t>
            </a:r>
            <a:r>
              <a:rPr lang="ko-KR" altLang="en-US" dirty="0"/>
              <a:t>도 위 화음인 </a:t>
            </a:r>
            <a:r>
              <a:rPr lang="en-US" altLang="ko-KR" dirty="0">
                <a:solidFill>
                  <a:schemeClr val="accent3"/>
                </a:solidFill>
              </a:rPr>
              <a:t>II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 파</a:t>
            </a:r>
            <a:r>
              <a:rPr lang="en-US" altLang="ko-KR" dirty="0">
                <a:solidFill>
                  <a:schemeClr val="accent6"/>
                </a:solidFill>
              </a:rPr>
              <a:t># </a:t>
            </a:r>
            <a:r>
              <a:rPr lang="ko-KR" altLang="en-US" dirty="0">
                <a:solidFill>
                  <a:schemeClr val="accent6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주로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이는 </a:t>
            </a:r>
            <a:r>
              <a:rPr lang="en-US" altLang="ko-KR" dirty="0">
                <a:solidFill>
                  <a:schemeClr val="accent2"/>
                </a:solidFill>
              </a:rPr>
              <a:t>dominant 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chemeClr val="accent3"/>
                </a:solidFill>
              </a:rPr>
              <a:t>dominant </a:t>
            </a:r>
            <a:r>
              <a:rPr lang="ko-KR" altLang="en-US" dirty="0"/>
              <a:t>화음입니다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>
                <a:solidFill>
                  <a:schemeClr val="accent3"/>
                </a:solidFill>
              </a:rPr>
              <a:t>Secondary dominant</a:t>
            </a:r>
            <a:r>
              <a:rPr lang="en-US" altLang="ko-KR" b="1" dirty="0">
                <a:solidFill>
                  <a:schemeClr val="accent6"/>
                </a:solidFill>
              </a:rPr>
              <a:t>(II)</a:t>
            </a:r>
            <a:r>
              <a:rPr lang="ko-KR" altLang="en-US" b="1" dirty="0"/>
              <a:t>는 </a:t>
            </a:r>
            <a:r>
              <a:rPr lang="en-US" altLang="ko-KR" b="1" dirty="0">
                <a:solidFill>
                  <a:schemeClr val="accent2"/>
                </a:solidFill>
              </a:rPr>
              <a:t>dominant</a:t>
            </a:r>
            <a:r>
              <a:rPr lang="en-US" altLang="ko-KR" b="1" dirty="0">
                <a:solidFill>
                  <a:schemeClr val="accent6"/>
                </a:solidFill>
              </a:rPr>
              <a:t>(V)</a:t>
            </a:r>
            <a:r>
              <a:rPr lang="ko-KR" altLang="en-US" b="1" dirty="0"/>
              <a:t>로 해결되려고 하는 경향이 강합니다</a:t>
            </a:r>
            <a:r>
              <a:rPr lang="en-US" altLang="ko-KR" b="1" dirty="0"/>
              <a:t>.</a:t>
            </a:r>
          </a:p>
          <a:p>
            <a:pPr lvl="1"/>
            <a:r>
              <a:rPr lang="ko-KR" altLang="en-US" dirty="0"/>
              <a:t>잠깐 동안 </a:t>
            </a:r>
            <a:r>
              <a:rPr lang="en-US" altLang="ko-KR" dirty="0"/>
              <a:t>5</a:t>
            </a:r>
            <a:r>
              <a:rPr lang="ko-KR" altLang="en-US" dirty="0"/>
              <a:t>도 위의 조성으로 전조</a:t>
            </a:r>
            <a:r>
              <a:rPr lang="en-US" altLang="ko-KR" dirty="0">
                <a:solidFill>
                  <a:schemeClr val="accent6"/>
                </a:solidFill>
              </a:rPr>
              <a:t>(transposed)</a:t>
            </a:r>
            <a:r>
              <a:rPr lang="ko-KR" altLang="en-US" dirty="0"/>
              <a:t>된 느낌을</a:t>
            </a:r>
            <a:r>
              <a:rPr lang="en-US" altLang="ko-KR" dirty="0"/>
              <a:t> </a:t>
            </a:r>
            <a:r>
              <a:rPr lang="ko-KR" altLang="en-US" dirty="0"/>
              <a:t>주는 효과도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이 참에 </a:t>
            </a:r>
            <a:r>
              <a:rPr lang="en-US" altLang="ko-KR" dirty="0">
                <a:solidFill>
                  <a:schemeClr val="accent6"/>
                </a:solidFill>
              </a:rPr>
              <a:t>secondary dominant</a:t>
            </a:r>
            <a:r>
              <a:rPr lang="ko-KR" altLang="en-US" dirty="0">
                <a:solidFill>
                  <a:schemeClr val="accent6"/>
                </a:solidFill>
              </a:rPr>
              <a:t>를 사용해서 </a:t>
            </a:r>
            <a:r>
              <a:rPr lang="ko-KR" altLang="en-US" dirty="0" err="1">
                <a:solidFill>
                  <a:schemeClr val="accent6"/>
                </a:solidFill>
              </a:rPr>
              <a:t>전조해버리는</a:t>
            </a:r>
            <a:r>
              <a:rPr lang="ko-KR" altLang="en-US" dirty="0">
                <a:solidFill>
                  <a:schemeClr val="accent6"/>
                </a:solidFill>
              </a:rPr>
              <a:t> 경우도 있습니다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F278E-E057-E71F-9DCA-9748A413F607}"/>
              </a:ext>
            </a:extLst>
          </p:cNvPr>
          <p:cNvSpPr txBox="1"/>
          <p:nvPr/>
        </p:nvSpPr>
        <p:spPr>
          <a:xfrm>
            <a:off x="1408922" y="2159103"/>
            <a:ext cx="47586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대리화음을</a:t>
            </a:r>
            <a:r>
              <a:rPr lang="ko-KR" altLang="en-US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쓰는데</a:t>
            </a:r>
            <a:r>
              <a:rPr lang="en-US" altLang="ko-KR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그래도 곡이 심심해요</a:t>
            </a:r>
            <a:r>
              <a:rPr lang="en-US" altLang="ko-KR" sz="28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822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Secondary Dominant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 Major</a:t>
            </a:r>
            <a:r>
              <a:rPr lang="ko-KR" altLang="en-US" dirty="0"/>
              <a:t>에서의 대표적인 </a:t>
            </a:r>
            <a:r>
              <a:rPr lang="en-US" altLang="ko-KR" dirty="0">
                <a:solidFill>
                  <a:schemeClr val="accent3"/>
                </a:solidFill>
              </a:rPr>
              <a:t>secondary dominant </a:t>
            </a:r>
            <a:r>
              <a:rPr lang="ko-KR" altLang="en-US" dirty="0"/>
              <a:t>화음은 </a:t>
            </a:r>
            <a:r>
              <a:rPr lang="en-US" altLang="ko-KR" dirty="0">
                <a:solidFill>
                  <a:schemeClr val="accent3"/>
                </a:solidFill>
              </a:rPr>
              <a:t>D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레 파</a:t>
            </a:r>
            <a:r>
              <a:rPr lang="en-US" altLang="ko-KR" dirty="0">
                <a:solidFill>
                  <a:schemeClr val="accent6"/>
                </a:solidFill>
              </a:rPr>
              <a:t># </a:t>
            </a:r>
            <a:r>
              <a:rPr lang="ko-KR" altLang="en-US" dirty="0">
                <a:solidFill>
                  <a:schemeClr val="accent6"/>
                </a:solidFill>
              </a:rPr>
              <a:t>라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</a:t>
            </a:r>
            <a:r>
              <a:rPr lang="ko-KR" altLang="en-US" dirty="0"/>
              <a:t> 화음이 </a:t>
            </a:r>
            <a:r>
              <a:rPr lang="en-US" altLang="ko-KR" dirty="0"/>
              <a:t>tonic</a:t>
            </a:r>
            <a:r>
              <a:rPr lang="ko-KR" altLang="en-US" dirty="0"/>
              <a:t>이 되는 조성인 </a:t>
            </a:r>
            <a:r>
              <a:rPr lang="en-US" altLang="ko-KR" dirty="0">
                <a:solidFill>
                  <a:schemeClr val="accent2"/>
                </a:solidFill>
              </a:rPr>
              <a:t>G Major</a:t>
            </a:r>
            <a:r>
              <a:rPr lang="ko-KR" altLang="en-US" dirty="0"/>
              <a:t>에서의 </a:t>
            </a:r>
            <a:r>
              <a:rPr lang="en-US" altLang="ko-KR" dirty="0">
                <a:solidFill>
                  <a:schemeClr val="accent3"/>
                </a:solidFill>
              </a:rPr>
              <a:t>dominant</a:t>
            </a:r>
            <a:r>
              <a:rPr lang="ko-KR" altLang="en-US" dirty="0"/>
              <a:t>가 </a:t>
            </a:r>
            <a:r>
              <a:rPr lang="en-US" altLang="ko-KR" dirty="0"/>
              <a:t>D </a:t>
            </a:r>
            <a:r>
              <a:rPr lang="ko-KR" altLang="en-US" dirty="0"/>
              <a:t>화음이기 때문입니다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 Major </a:t>
            </a:r>
            <a:r>
              <a:rPr lang="ko-KR" altLang="en-US" dirty="0"/>
              <a:t>기준으로 보면</a:t>
            </a:r>
            <a:r>
              <a:rPr lang="en-US" altLang="ko-KR" dirty="0"/>
              <a:t>, </a:t>
            </a:r>
            <a:r>
              <a:rPr lang="ko-KR" altLang="en-US" dirty="0"/>
              <a:t>온음계에 없는 </a:t>
            </a:r>
            <a:r>
              <a:rPr lang="en-US" altLang="ko-KR" dirty="0"/>
              <a:t>F#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파</a:t>
            </a:r>
            <a:r>
              <a:rPr lang="en-US" altLang="ko-KR" dirty="0">
                <a:solidFill>
                  <a:schemeClr val="accent6"/>
                </a:solidFill>
              </a:rPr>
              <a:t>#)</a:t>
            </a:r>
            <a:r>
              <a:rPr lang="ko-KR" altLang="en-US" dirty="0"/>
              <a:t>이 사용되었습니다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표기법</a:t>
            </a:r>
            <a:r>
              <a:rPr lang="en-US" altLang="ko-KR" dirty="0"/>
              <a:t>: </a:t>
            </a:r>
            <a:r>
              <a:rPr lang="en-US" altLang="ko-KR" b="1" dirty="0"/>
              <a:t>V7/V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en-US" altLang="ko-KR" b="1" dirty="0"/>
              <a:t>DD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(D 2</a:t>
            </a:r>
            <a:r>
              <a:rPr lang="ko-KR" altLang="en-US" dirty="0">
                <a:solidFill>
                  <a:schemeClr val="accent6"/>
                </a:solidFill>
              </a:rPr>
              <a:t>개를 겹쳐서 표현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II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chemeClr val="accent3"/>
                </a:solidFill>
              </a:rPr>
              <a:t>II7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(7</a:t>
            </a:r>
            <a:r>
              <a:rPr lang="ko-KR" altLang="en-US" dirty="0">
                <a:solidFill>
                  <a:schemeClr val="accent6"/>
                </a:solidFill>
              </a:rPr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으로 사용해도 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chemeClr val="accent3"/>
                </a:solidFill>
              </a:rPr>
              <a:t>Secondary dominant</a:t>
            </a:r>
            <a:r>
              <a:rPr lang="ko-KR" altLang="en-US" dirty="0"/>
              <a:t>를 잘 사용할 수 있으면 곡이 맛들어집니다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38E9B-28A3-7931-2F3D-25D25A502295}"/>
              </a:ext>
            </a:extLst>
          </p:cNvPr>
          <p:cNvSpPr txBox="1"/>
          <p:nvPr/>
        </p:nvSpPr>
        <p:spPr>
          <a:xfrm>
            <a:off x="2864499" y="5987385"/>
            <a:ext cx="879876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퀴즈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) </a:t>
            </a:r>
            <a:r>
              <a:rPr lang="en-US" altLang="ko-KR" sz="2000" dirty="0">
                <a:latin typeface="+mn-ea"/>
              </a:rPr>
              <a:t>C Major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en-US" altLang="ko-KR" sz="2000" dirty="0">
                <a:solidFill>
                  <a:srgbClr val="9966FF"/>
                </a:solidFill>
                <a:latin typeface="+mn-ea"/>
              </a:rPr>
              <a:t>Secondary subdominant </a:t>
            </a:r>
            <a:r>
              <a:rPr lang="ko-KR" altLang="en-US" sz="2000" dirty="0">
                <a:latin typeface="+mn-ea"/>
              </a:rPr>
              <a:t>화음은 어떤 화음을 말할까요</a:t>
            </a:r>
            <a:r>
              <a:rPr lang="en-US" altLang="ko-KR" sz="2000" dirty="0">
                <a:latin typeface="+mn-ea"/>
              </a:rPr>
              <a:t>?</a:t>
            </a:r>
            <a:r>
              <a:rPr lang="ko-KR" altLang="en-US" sz="20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78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B7BCE15-6871-111F-D93B-443CFE0E9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908" y="847519"/>
            <a:ext cx="7933107" cy="567739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A32B9-5125-CF27-EED1-50CCB853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682551" cy="403860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accent4"/>
                </a:solidFill>
              </a:rPr>
              <a:t>연정의 선율</a:t>
            </a:r>
            <a:r>
              <a:rPr lang="en-US" altLang="ko-KR" sz="1800" dirty="0">
                <a:solidFill>
                  <a:schemeClr val="accent6"/>
                </a:solidFill>
              </a:rPr>
              <a:t>(2021)</a:t>
            </a:r>
            <a:br>
              <a:rPr lang="en-US" altLang="ko-KR" sz="1800" dirty="0">
                <a:solidFill>
                  <a:schemeClr val="accent6"/>
                </a:solidFill>
              </a:rPr>
            </a:br>
            <a:r>
              <a:rPr lang="ko-KR" altLang="en-US" sz="1800" dirty="0"/>
              <a:t>일부를 살펴봅시다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600" dirty="0"/>
              <a:t>조성은 </a:t>
            </a:r>
            <a:r>
              <a:rPr lang="en-US" altLang="ko-KR" sz="1600" dirty="0"/>
              <a:t>D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 Major</a:t>
            </a:r>
          </a:p>
          <a:p>
            <a:pPr lvl="1"/>
            <a:endParaRPr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1600" dirty="0"/>
          </a:p>
          <a:p>
            <a:r>
              <a:rPr lang="en-US" altLang="ko-KR" sz="1800" dirty="0">
                <a:solidFill>
                  <a:schemeClr val="accent4"/>
                </a:solidFill>
              </a:rPr>
              <a:t>1</a:t>
            </a:r>
            <a:r>
              <a:rPr lang="ko-KR" altLang="en-US" sz="1800" dirty="0">
                <a:solidFill>
                  <a:schemeClr val="accent4"/>
                </a:solidFill>
              </a:rPr>
              <a:t>번째 마디</a:t>
            </a:r>
            <a:r>
              <a:rPr lang="ko-KR" altLang="en-US" sz="1800" dirty="0"/>
              <a:t>와</a:t>
            </a:r>
            <a:br>
              <a:rPr lang="en-US" altLang="ko-KR" sz="1800" dirty="0"/>
            </a:br>
            <a:r>
              <a:rPr lang="en-US" altLang="ko-KR" sz="1800" dirty="0">
                <a:solidFill>
                  <a:schemeClr val="accent3"/>
                </a:solidFill>
              </a:rPr>
              <a:t>5</a:t>
            </a:r>
            <a:r>
              <a:rPr lang="ko-KR" altLang="en-US" sz="1800" dirty="0">
                <a:solidFill>
                  <a:schemeClr val="accent3"/>
                </a:solidFill>
              </a:rPr>
              <a:t>번째</a:t>
            </a:r>
            <a:r>
              <a:rPr lang="en-US" altLang="ko-KR" sz="1800" dirty="0">
                <a:solidFill>
                  <a:schemeClr val="accent3"/>
                </a:solidFill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</a:rPr>
              <a:t>마디</a:t>
            </a:r>
            <a:r>
              <a:rPr lang="ko-KR" altLang="en-US" sz="1800" dirty="0"/>
              <a:t>를 보면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600" dirty="0"/>
              <a:t>둘의 멜로디는 동일</a:t>
            </a:r>
            <a:endParaRPr lang="en-US" altLang="ko-KR" sz="1600" dirty="0"/>
          </a:p>
          <a:p>
            <a:pPr lvl="1"/>
            <a:r>
              <a:rPr lang="en-US" altLang="ko-KR" sz="1600" dirty="0"/>
              <a:t>1</a:t>
            </a:r>
            <a:r>
              <a:rPr lang="ko-KR" altLang="en-US" sz="1600" dirty="0"/>
              <a:t>번째 마디는 </a:t>
            </a:r>
            <a:r>
              <a:rPr lang="en-US" altLang="ko-KR" sz="1600" dirty="0">
                <a:solidFill>
                  <a:schemeClr val="accent4"/>
                </a:solidFill>
              </a:rPr>
              <a:t>IV</a:t>
            </a:r>
            <a:br>
              <a:rPr lang="en-US" altLang="ko-KR" sz="1600" dirty="0"/>
            </a:b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파 라 도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600" dirty="0"/>
              <a:t>5</a:t>
            </a:r>
            <a:r>
              <a:rPr lang="ko-KR" altLang="en-US" sz="1600" dirty="0"/>
              <a:t>번째 마디는 </a:t>
            </a:r>
            <a:r>
              <a:rPr lang="en-US" altLang="ko-KR" sz="1600" dirty="0">
                <a:solidFill>
                  <a:schemeClr val="accent3"/>
                </a:solidFill>
              </a:rPr>
              <a:t>II</a:t>
            </a:r>
            <a:br>
              <a:rPr lang="en-US" altLang="ko-KR" sz="1600" dirty="0"/>
            </a:b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레 파</a:t>
            </a:r>
            <a:r>
              <a:rPr lang="en-US" altLang="ko-KR" sz="1600" dirty="0">
                <a:solidFill>
                  <a:schemeClr val="accent6"/>
                </a:solidFill>
              </a:rPr>
              <a:t># </a:t>
            </a:r>
            <a:r>
              <a:rPr lang="ko-KR" altLang="en-US" sz="1600" dirty="0">
                <a:solidFill>
                  <a:schemeClr val="accent6"/>
                </a:solidFill>
              </a:rPr>
              <a:t>라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C7F02A-E1F9-5BB8-7642-66125F21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Secondary</a:t>
            </a:r>
            <a:r>
              <a:rPr lang="ko-KR" altLang="en-US" dirty="0"/>
              <a:t> </a:t>
            </a:r>
            <a:r>
              <a:rPr lang="en-US" altLang="ko-KR" dirty="0"/>
              <a:t>Dominant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3ED9A2-ECEE-46A5-C6A4-31688B7A6B9E}"/>
              </a:ext>
            </a:extLst>
          </p:cNvPr>
          <p:cNvSpPr/>
          <p:nvPr/>
        </p:nvSpPr>
        <p:spPr>
          <a:xfrm>
            <a:off x="5551714" y="1810138"/>
            <a:ext cx="1334278" cy="179147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3C7D4-59BA-5072-9A5E-25E63473514F}"/>
              </a:ext>
            </a:extLst>
          </p:cNvPr>
          <p:cNvSpPr/>
          <p:nvPr/>
        </p:nvSpPr>
        <p:spPr>
          <a:xfrm>
            <a:off x="7022841" y="1798009"/>
            <a:ext cx="1589314" cy="1791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D8556C-E0A1-08E0-3C54-ED5508191345}"/>
              </a:ext>
            </a:extLst>
          </p:cNvPr>
          <p:cNvSpPr/>
          <p:nvPr/>
        </p:nvSpPr>
        <p:spPr>
          <a:xfrm>
            <a:off x="8749004" y="1813871"/>
            <a:ext cx="1514669" cy="17914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08205-3894-C27B-E9E0-F4486CB89400}"/>
              </a:ext>
            </a:extLst>
          </p:cNvPr>
          <p:cNvSpPr/>
          <p:nvPr/>
        </p:nvSpPr>
        <p:spPr>
          <a:xfrm>
            <a:off x="10437649" y="1813870"/>
            <a:ext cx="1365575" cy="1791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D6CAA-8041-FF4F-D2D1-54E6F9790B02}"/>
              </a:ext>
            </a:extLst>
          </p:cNvPr>
          <p:cNvSpPr/>
          <p:nvPr/>
        </p:nvSpPr>
        <p:spPr>
          <a:xfrm>
            <a:off x="5197348" y="3642671"/>
            <a:ext cx="1514668" cy="165338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F47B1C-A282-8701-B786-04271FD8496C}"/>
              </a:ext>
            </a:extLst>
          </p:cNvPr>
          <p:cNvSpPr/>
          <p:nvPr/>
        </p:nvSpPr>
        <p:spPr>
          <a:xfrm>
            <a:off x="6736702" y="3639560"/>
            <a:ext cx="671804" cy="16533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D669C-F31F-F13D-A0A7-43176DA6594C}"/>
              </a:ext>
            </a:extLst>
          </p:cNvPr>
          <p:cNvSpPr/>
          <p:nvPr/>
        </p:nvSpPr>
        <p:spPr>
          <a:xfrm>
            <a:off x="9843793" y="3639560"/>
            <a:ext cx="783773" cy="16533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51C84F-A727-CBB4-F415-77B34824E43E}"/>
              </a:ext>
            </a:extLst>
          </p:cNvPr>
          <p:cNvSpPr/>
          <p:nvPr/>
        </p:nvSpPr>
        <p:spPr>
          <a:xfrm>
            <a:off x="10657863" y="3639560"/>
            <a:ext cx="1145361" cy="165338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연정의 선율 일부">
            <a:hlinkClick r:id="" action="ppaction://media"/>
            <a:extLst>
              <a:ext uri="{FF2B5EF4-FFF2-40B4-BE49-F238E27FC236}">
                <a16:creationId xmlns:a16="http://schemas.microsoft.com/office/drawing/2014/main" id="{CBFEF536-67AC-D814-0248-B32C3C043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05" y="2941637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885B3-3DD6-7678-4C6B-ED7C16C3021C}"/>
              </a:ext>
            </a:extLst>
          </p:cNvPr>
          <p:cNvSpPr txBox="1"/>
          <p:nvPr/>
        </p:nvSpPr>
        <p:spPr>
          <a:xfrm>
            <a:off x="7044612" y="5726668"/>
            <a:ext cx="475861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ko-KR" altLang="en-US" sz="1400" dirty="0">
                <a:solidFill>
                  <a:schemeClr val="accent2"/>
                </a:solidFill>
                <a:latin typeface="+mn-ea"/>
              </a:rPr>
              <a:t>퀴즈의 답</a:t>
            </a:r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) </a:t>
            </a:r>
            <a:r>
              <a:rPr lang="en-US" altLang="ko-KR" sz="1400" dirty="0">
                <a:latin typeface="+mn-ea"/>
              </a:rPr>
              <a:t>C Major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solidFill>
                  <a:srgbClr val="9966FF"/>
                </a:solidFill>
                <a:latin typeface="+mn-ea"/>
              </a:rPr>
              <a:t>Secondary subdominant </a:t>
            </a:r>
            <a:r>
              <a:rPr lang="ko-KR" altLang="en-US" sz="1400" dirty="0">
                <a:latin typeface="+mn-ea"/>
              </a:rPr>
              <a:t>화음은 </a:t>
            </a:r>
            <a:r>
              <a:rPr lang="en-US" altLang="ko-KR" sz="1400" dirty="0">
                <a:solidFill>
                  <a:srgbClr val="9966FF"/>
                </a:solidFill>
                <a:latin typeface="+mn-ea"/>
              </a:rPr>
              <a:t>B</a:t>
            </a:r>
            <a:r>
              <a:rPr lang="en-US" altLang="ko-KR" sz="1400" dirty="0">
                <a:solidFill>
                  <a:srgbClr val="9966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4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(B♭ D F) </a:t>
            </a: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화음입니다</a:t>
            </a:r>
            <a:r>
              <a:rPr lang="en-US" altLang="ko-KR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algn="r"/>
            <a:r>
              <a:rPr lang="en-US" altLang="ko-KR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Subdominant</a:t>
            </a: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의 </a:t>
            </a:r>
            <a:r>
              <a:rPr lang="en-US" altLang="ko-KR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subdominant</a:t>
            </a: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이기 때문입니다</a:t>
            </a:r>
            <a:r>
              <a:rPr lang="en-US" altLang="ko-KR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153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9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6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8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불협화음의 기능과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ko-KR" altLang="en-US" dirty="0"/>
              <a:t>불협화음은 나쁜 것도</a:t>
            </a:r>
            <a:r>
              <a:rPr lang="en-US" altLang="ko-KR" dirty="0"/>
              <a:t>,</a:t>
            </a:r>
            <a:r>
              <a:rPr lang="ko-KR" altLang="en-US" dirty="0"/>
              <a:t> 피해야만 하는 것도 아닙니다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</a:rPr>
              <a:t>곡에서 의도적으로 불협화음을 사용할 수 있습니다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ko-KR" altLang="en-US" sz="1800" dirty="0"/>
              <a:t>안정적인 상태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협화음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로 가고 싶어하도록 만들 때</a:t>
            </a:r>
            <a:endParaRPr lang="en-US" altLang="ko-KR" sz="1800" dirty="0"/>
          </a:p>
          <a:p>
            <a:pPr lvl="2"/>
            <a:r>
              <a:rPr lang="ko-KR" altLang="en-US" sz="1600" dirty="0"/>
              <a:t>곡을 한 곳에 멈추게 하지 않고 진행시키는 효과가 있습니다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어떤 상태가 지속되는 느낌을 주거나</a:t>
            </a:r>
            <a:r>
              <a:rPr lang="en-US" altLang="ko-KR" sz="1800" dirty="0"/>
              <a:t>, </a:t>
            </a:r>
            <a:r>
              <a:rPr lang="ko-KR" altLang="en-US" sz="1800" dirty="0"/>
              <a:t>여운을 주고자 할 때</a:t>
            </a:r>
            <a:endParaRPr lang="en-US" altLang="ko-KR" sz="1800" dirty="0"/>
          </a:p>
          <a:p>
            <a:pPr lvl="2"/>
            <a:r>
              <a:rPr lang="ko-KR" altLang="en-US" sz="1600" dirty="0"/>
              <a:t>온음 </a:t>
            </a:r>
            <a:r>
              <a:rPr lang="en-US" altLang="ko-KR" sz="1600" dirty="0"/>
              <a:t>1</a:t>
            </a:r>
            <a:r>
              <a:rPr lang="ko-KR" altLang="en-US" sz="1600" dirty="0"/>
              <a:t>개 차이의 불협화음이 포함된 </a:t>
            </a:r>
            <a:r>
              <a:rPr lang="ko-KR" altLang="en-US" sz="1600" dirty="0" err="1"/>
              <a:t>계류화음</a:t>
            </a:r>
            <a:r>
              <a:rPr lang="en-US" altLang="ko-KR" sz="1600" dirty="0">
                <a:solidFill>
                  <a:schemeClr val="accent6"/>
                </a:solidFill>
              </a:rPr>
              <a:t>(suspension)</a:t>
            </a:r>
            <a:r>
              <a:rPr lang="ko-KR" altLang="en-US" sz="1600" dirty="0">
                <a:solidFill>
                  <a:schemeClr val="accent6"/>
                </a:solidFill>
              </a:rPr>
              <a:t> </a:t>
            </a:r>
            <a:r>
              <a:rPr lang="ko-KR" altLang="en-US" sz="1600" dirty="0"/>
              <a:t>등을 사용합니다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분위기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또는 조성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를 갑자기 전환해야 하거나</a:t>
            </a:r>
            <a:r>
              <a:rPr lang="en-US" altLang="ko-KR" sz="1800" dirty="0"/>
              <a:t>,</a:t>
            </a:r>
            <a:r>
              <a:rPr lang="ko-KR" altLang="en-US" sz="1800" dirty="0"/>
              <a:t> 강한</a:t>
            </a:r>
            <a:r>
              <a:rPr lang="en-US" altLang="ko-KR" sz="1800" dirty="0"/>
              <a:t> </a:t>
            </a:r>
            <a:r>
              <a:rPr lang="ko-KR" altLang="en-US" sz="1800" dirty="0"/>
              <a:t>충격을 줄 때</a:t>
            </a:r>
            <a:endParaRPr lang="en-US" altLang="ko-KR" sz="1800" dirty="0"/>
          </a:p>
          <a:p>
            <a:pPr lvl="2"/>
            <a:r>
              <a:rPr lang="ko-KR" altLang="en-US" sz="1600" dirty="0"/>
              <a:t>불협화음은 </a:t>
            </a:r>
            <a:r>
              <a:rPr lang="en-US" altLang="ko-KR" sz="1600" dirty="0"/>
              <a:t>“</a:t>
            </a:r>
            <a:r>
              <a:rPr lang="ko-KR" altLang="en-US" sz="1600" dirty="0"/>
              <a:t>꽝</a:t>
            </a:r>
            <a:r>
              <a:rPr lang="en-US" altLang="ko-KR" sz="1600" dirty="0"/>
              <a:t>!”</a:t>
            </a:r>
            <a:r>
              <a:rPr lang="ko-KR" altLang="en-US" sz="1600" dirty="0"/>
              <a:t>하고 울리기 때문에</a:t>
            </a:r>
            <a:r>
              <a:rPr lang="en-US" altLang="ko-KR" sz="1600" dirty="0"/>
              <a:t>,</a:t>
            </a:r>
            <a:r>
              <a:rPr lang="ko-KR" altLang="en-US" sz="1600" dirty="0"/>
              <a:t> 이전 컨텍스트를 잊게 하는 데 사용될 수 있습니다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특정 순간을 강조해야 할 때 효과적입니다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불안이나 공포를 유발하고자 할 때</a:t>
            </a:r>
            <a:endParaRPr lang="en-US" altLang="ko-KR" sz="1800" dirty="0"/>
          </a:p>
          <a:p>
            <a:pPr lvl="2"/>
            <a:r>
              <a:rPr lang="ko-KR" altLang="en-US" sz="1600" dirty="0"/>
              <a:t>불협화음을 들으면 떨림이 느껴집니다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특히 반음 </a:t>
            </a:r>
            <a:r>
              <a:rPr lang="en-US" altLang="ko-KR" sz="1600" dirty="0"/>
              <a:t>1</a:t>
            </a:r>
            <a:r>
              <a:rPr lang="ko-KR" altLang="en-US" sz="1600" dirty="0"/>
              <a:t>개 차이의 음들을 번갈아 가면서 울리게 할 때 이 효과가 극대화됩니다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653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8311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화성</a:t>
            </a:r>
            <a:endParaRPr lang="en-US" altLang="ko-KR" sz="2000" dirty="0"/>
          </a:p>
          <a:p>
            <a:pPr lvl="1"/>
            <a:r>
              <a:rPr lang="en-US" altLang="ko-KR" sz="1800" dirty="0"/>
              <a:t>Diatonic chord</a:t>
            </a:r>
          </a:p>
          <a:p>
            <a:pPr lvl="1"/>
            <a:r>
              <a:rPr lang="en-US" altLang="ko-KR" sz="1800" dirty="0"/>
              <a:t>Roman numeral</a:t>
            </a:r>
          </a:p>
          <a:p>
            <a:pPr lvl="1"/>
            <a:r>
              <a:rPr lang="ko-KR" altLang="en-US" sz="1800" dirty="0"/>
              <a:t>주요 </a:t>
            </a:r>
            <a:r>
              <a:rPr lang="en-US" altLang="ko-KR" sz="1800" dirty="0"/>
              <a:t>3</a:t>
            </a:r>
            <a:r>
              <a:rPr lang="ko-KR" altLang="en-US" sz="1800" dirty="0"/>
              <a:t>화음과 부</a:t>
            </a:r>
            <a:r>
              <a:rPr lang="en-US" altLang="ko-KR" sz="1800" dirty="0"/>
              <a:t>3</a:t>
            </a:r>
            <a:r>
              <a:rPr lang="ko-KR" altLang="en-US" sz="1800" dirty="0"/>
              <a:t>화음</a:t>
            </a:r>
            <a:endParaRPr lang="en-US" altLang="ko-KR" sz="1800" dirty="0"/>
          </a:p>
          <a:p>
            <a:pPr lvl="1"/>
            <a:r>
              <a:rPr lang="en-US" altLang="ko-KR" sz="1800" dirty="0"/>
              <a:t>Secondary Dominant</a:t>
            </a:r>
          </a:p>
          <a:p>
            <a:pPr lvl="1"/>
            <a:r>
              <a:rPr lang="ko-KR" altLang="en-US" sz="1800" dirty="0"/>
              <a:t>불협화음의 기능과 효과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화음 붙이기 실습</a:t>
            </a:r>
            <a:endParaRPr lang="en-US" altLang="ko-KR" sz="2000" dirty="0"/>
          </a:p>
          <a:p>
            <a:pPr lvl="1"/>
            <a:r>
              <a:rPr lang="ko-KR" altLang="en-US" sz="1800" dirty="0"/>
              <a:t>잘 어울리는 화음을 찾는 방법</a:t>
            </a:r>
            <a:r>
              <a:rPr lang="en-US" altLang="ko-KR" sz="1800" dirty="0"/>
              <a:t> / </a:t>
            </a:r>
            <a:r>
              <a:rPr lang="ko-KR" altLang="en-US" sz="1800" dirty="0"/>
              <a:t>예시</a:t>
            </a:r>
            <a:endParaRPr lang="en-US" altLang="ko-KR" sz="1800" dirty="0"/>
          </a:p>
          <a:p>
            <a:pPr lvl="1"/>
            <a:r>
              <a:rPr lang="ko-KR" altLang="en-US" sz="1800" dirty="0"/>
              <a:t>두 음을 공유하는 </a:t>
            </a:r>
            <a:r>
              <a:rPr lang="en-US" altLang="ko-KR" sz="1800" dirty="0"/>
              <a:t>3</a:t>
            </a:r>
            <a:r>
              <a:rPr lang="ko-KR" altLang="en-US" sz="1800" dirty="0"/>
              <a:t>화음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실습</a:t>
            </a:r>
            <a:r>
              <a:rPr lang="en-US" altLang="ko-KR" sz="1800" dirty="0">
                <a:solidFill>
                  <a:schemeClr val="accent1"/>
                </a:solidFill>
              </a:rPr>
              <a:t>: </a:t>
            </a:r>
            <a:r>
              <a:rPr lang="ko-KR" altLang="en-US" sz="1800" dirty="0" err="1"/>
              <a:t>단선율</a:t>
            </a:r>
            <a:r>
              <a:rPr lang="ko-KR" altLang="en-US" sz="1800" dirty="0"/>
              <a:t> 음악의 각 마디에 잘 어울리는 화음 찾기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</a:rPr>
              <a:t>과제 포함</a:t>
            </a:r>
            <a:r>
              <a:rPr lang="en-US" altLang="ko-KR" sz="1800" dirty="0">
                <a:solidFill>
                  <a:schemeClr val="accent2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90842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화성학 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ko-KR" altLang="en-US" dirty="0"/>
              <a:t>아래의 것들을 포함한 방대한 분량의 이론이 존재합니다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대체화음</a:t>
            </a:r>
            <a:r>
              <a:rPr lang="en-US" altLang="ko-KR" dirty="0">
                <a:solidFill>
                  <a:schemeClr val="accent6"/>
                </a:solidFill>
              </a:rPr>
              <a:t>(substitute chord)</a:t>
            </a:r>
          </a:p>
          <a:p>
            <a:pPr lvl="1"/>
            <a:r>
              <a:rPr lang="ko-KR" altLang="en-US" dirty="0"/>
              <a:t>화음의 전위</a:t>
            </a:r>
            <a:r>
              <a:rPr lang="en-US" altLang="ko-KR" dirty="0">
                <a:solidFill>
                  <a:schemeClr val="accent6"/>
                </a:solidFill>
              </a:rPr>
              <a:t>(inversion)</a:t>
            </a:r>
          </a:p>
          <a:p>
            <a:pPr lvl="1"/>
            <a:r>
              <a:rPr lang="en-US" altLang="ko-KR" dirty="0"/>
              <a:t>II, II7</a:t>
            </a:r>
            <a:r>
              <a:rPr lang="en-US" altLang="ko-KR" dirty="0">
                <a:solidFill>
                  <a:schemeClr val="accent6"/>
                </a:solidFill>
              </a:rPr>
              <a:t>(secondary dominant)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1"/>
            <a:r>
              <a:rPr lang="ko-KR" altLang="en-US" dirty="0" err="1"/>
              <a:t>같은으뜸음조의</a:t>
            </a:r>
            <a:r>
              <a:rPr lang="ko-KR" altLang="en-US" dirty="0"/>
              <a:t> 화음 빌려오기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예</a:t>
            </a:r>
            <a:r>
              <a:rPr lang="en-US" altLang="ko-KR" dirty="0">
                <a:solidFill>
                  <a:schemeClr val="accent6"/>
                </a:solidFill>
              </a:rPr>
              <a:t>: C Major</a:t>
            </a:r>
            <a:r>
              <a:rPr lang="ko-KR" altLang="en-US" dirty="0">
                <a:solidFill>
                  <a:schemeClr val="accent6"/>
                </a:solidFill>
              </a:rPr>
              <a:t>에서 </a:t>
            </a:r>
            <a:r>
              <a:rPr lang="en-US" altLang="ko-KR" dirty="0">
                <a:solidFill>
                  <a:schemeClr val="accent6"/>
                </a:solidFill>
              </a:rPr>
              <a:t>C minor</a:t>
            </a:r>
            <a:r>
              <a:rPr lang="ko-KR" altLang="en-US" dirty="0">
                <a:solidFill>
                  <a:schemeClr val="accent6"/>
                </a:solidFill>
              </a:rPr>
              <a:t>의 </a:t>
            </a:r>
            <a:r>
              <a:rPr lang="en-US" altLang="ko-KR" dirty="0">
                <a:solidFill>
                  <a:schemeClr val="accent6"/>
                </a:solidFill>
              </a:rPr>
              <a:t>diatonic chord </a:t>
            </a:r>
            <a:r>
              <a:rPr lang="ko-KR" altLang="en-US" dirty="0">
                <a:solidFill>
                  <a:schemeClr val="accent6"/>
                </a:solidFill>
              </a:rPr>
              <a:t>사용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화성의 해결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en-US" altLang="ko-KR" dirty="0" err="1">
                <a:solidFill>
                  <a:schemeClr val="accent6"/>
                </a:solidFill>
              </a:rPr>
              <a:t>aug</a:t>
            </a:r>
            <a:r>
              <a:rPr lang="en-US" altLang="ko-KR" dirty="0">
                <a:solidFill>
                  <a:schemeClr val="accent6"/>
                </a:solidFill>
              </a:rPr>
              <a:t>, dim, </a:t>
            </a:r>
            <a:r>
              <a:rPr lang="ko-KR" altLang="en-US" dirty="0">
                <a:solidFill>
                  <a:schemeClr val="accent6"/>
                </a:solidFill>
              </a:rPr>
              <a:t>증</a:t>
            </a:r>
            <a:r>
              <a:rPr lang="en-US" altLang="ko-KR" dirty="0">
                <a:solidFill>
                  <a:schemeClr val="accent6"/>
                </a:solidFill>
              </a:rPr>
              <a:t>6</a:t>
            </a:r>
            <a:r>
              <a:rPr lang="ko-KR" altLang="en-US" dirty="0">
                <a:solidFill>
                  <a:schemeClr val="accent6"/>
                </a:solidFill>
              </a:rPr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 err="1">
                <a:solidFill>
                  <a:schemeClr val="accent6"/>
                </a:solidFill>
              </a:rPr>
              <a:t>네아폴리탄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6</a:t>
            </a:r>
            <a:r>
              <a:rPr lang="ko-KR" altLang="en-US" dirty="0">
                <a:solidFill>
                  <a:schemeClr val="accent6"/>
                </a:solidFill>
              </a:rPr>
              <a:t>화음 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종지</a:t>
            </a:r>
            <a:r>
              <a:rPr lang="en-US" altLang="ko-KR" dirty="0">
                <a:solidFill>
                  <a:schemeClr val="accent6"/>
                </a:solidFill>
              </a:rPr>
              <a:t>(cadence)</a:t>
            </a:r>
          </a:p>
          <a:p>
            <a:pPr lvl="1"/>
            <a:r>
              <a:rPr lang="ko-KR" altLang="en-US" dirty="0"/>
              <a:t>전조</a:t>
            </a:r>
            <a:r>
              <a:rPr lang="en-US" altLang="ko-KR" dirty="0">
                <a:solidFill>
                  <a:schemeClr val="accent6"/>
                </a:solidFill>
              </a:rPr>
              <a:t>(transposition)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이번 세미나에서는 자세히 다루지 않겠습니다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저보다 다른 화성학 책들이 훨씬 잘 설명할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9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F53CE8-C6CC-48DB-91D9-8AECEEAE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208FC5-3775-4F16-BB00-1C3A78E3D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편</a:t>
            </a:r>
          </a:p>
        </p:txBody>
      </p:sp>
    </p:spTree>
    <p:extLst>
      <p:ext uri="{BB962C8B-B14F-4D97-AF65-F5344CB8AC3E}">
        <p14:creationId xmlns:p14="http://schemas.microsoft.com/office/powerpoint/2010/main" val="8858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5378-5E2A-468F-8946-FBAD670A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4A8DF-146D-4D85-B11C-92B2AAB6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화음은 특정 시점의 분위기를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저번 </a:t>
            </a:r>
            <a:r>
              <a:rPr lang="en-US" altLang="ko-KR" dirty="0"/>
              <a:t>1</a:t>
            </a:r>
            <a:r>
              <a:rPr lang="ko-KR" altLang="en-US" dirty="0"/>
              <a:t>주차에서 곡의 조성을 찾았듯이</a:t>
            </a:r>
            <a:endParaRPr lang="en-US" altLang="ko-KR" dirty="0"/>
          </a:p>
          <a:p>
            <a:pPr lvl="1"/>
            <a:r>
              <a:rPr lang="ko-KR" altLang="en-US" dirty="0"/>
              <a:t>작곡을 할 때는 잘 어울리는 화음을 찾는 능력도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멜로디와 잘 어울리는 반주를 만들기 위해서는</a:t>
            </a:r>
            <a:endParaRPr lang="en-US" altLang="ko-KR" dirty="0"/>
          </a:p>
          <a:p>
            <a:pPr lvl="1"/>
            <a:r>
              <a:rPr lang="ko-KR" altLang="en-US" dirty="0"/>
              <a:t>멜로디의 각 마디에 어울리는 화음을 먼저 찾아야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화음은 뼈대에 비유할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마디에 잘 어울리는 화음이란</a:t>
            </a:r>
            <a:endParaRPr lang="en-US" altLang="ko-KR" dirty="0"/>
          </a:p>
          <a:p>
            <a:pPr lvl="1"/>
            <a:r>
              <a:rPr lang="ko-KR" altLang="en-US" dirty="0"/>
              <a:t>멜로디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단선율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주어졌을 때</a:t>
            </a:r>
            <a:br>
              <a:rPr lang="en-US" altLang="ko-KR" dirty="0"/>
            </a:br>
            <a:r>
              <a:rPr lang="ko-KR" altLang="en-US" dirty="0"/>
              <a:t>멜로디의 특정 마디에 얹어서 동시에 연주해도</a:t>
            </a:r>
            <a:br>
              <a:rPr lang="en-US" altLang="ko-KR" dirty="0"/>
            </a:br>
            <a:r>
              <a:rPr lang="ko-KR" altLang="en-US" dirty="0"/>
              <a:t>멜로디와 이질적이라는 느낌을 주지 않는 화음을 말합니다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63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5378-5E2A-468F-8946-FBAD670A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4A8DF-146D-4D85-B11C-92B2AAB6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보통 특정 마디의 멜로디에서 쓰인 음들을 조합하여 잘 쌓으면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그 마디에 잘 어울리는 화음이 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그 마디의 멜로디에서 사용되는 서로 다른 음의 개수가 매우 적거나</a:t>
            </a:r>
            <a:br>
              <a:rPr lang="en-US" altLang="ko-KR" dirty="0"/>
            </a:br>
            <a:r>
              <a:rPr lang="ko-KR" altLang="en-US" dirty="0"/>
              <a:t>매우 많을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이런 경우 몇몇 음들만 추려내거나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멜로디에서 사용되지 않은 음을 화음에 포함해야 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어울리는 화음이란 존재하지 않습니다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같은 멜로디의 같은 마디라도 작곡가마다 다른 화음을 부여할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적절한 화음을 찾아 분위기를 의도대로 만들어내는 것이 작곡 실력입니다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다양한 화음을 사용해 보면서 경험적으로 감각을 기르는 것이 중요합니다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0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5378-5E2A-468F-8946-FBAD670A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음을 공유하는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4A8DF-146D-4D85-B11C-92B2AAB6C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/>
          <a:lstStyle/>
          <a:p>
            <a:r>
              <a:rPr lang="ko-KR" altLang="en-US" dirty="0"/>
              <a:t>멜로디에 쓰인 서로 다른 음이 </a:t>
            </a:r>
            <a:r>
              <a:rPr lang="en-US" altLang="ko-KR" dirty="0"/>
              <a:t>2</a:t>
            </a:r>
            <a:r>
              <a:rPr lang="ko-KR" altLang="en-US" dirty="0"/>
              <a:t>개일 때</a:t>
            </a:r>
            <a:r>
              <a:rPr lang="en-US" altLang="ko-KR" dirty="0"/>
              <a:t>, </a:t>
            </a:r>
            <a:r>
              <a:rPr lang="ko-KR" altLang="en-US" dirty="0"/>
              <a:t>이 둘을 포함하는 </a:t>
            </a:r>
            <a:r>
              <a:rPr lang="en-US" altLang="ko-KR" dirty="0"/>
              <a:t>3</a:t>
            </a:r>
            <a:r>
              <a:rPr lang="ko-KR" altLang="en-US" dirty="0"/>
              <a:t>화음을 찾아봅시다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 </a:t>
            </a:r>
            <a:r>
              <a:rPr lang="en-US" altLang="ko-KR" dirty="0"/>
              <a:t>1) </a:t>
            </a:r>
            <a:r>
              <a:rPr lang="en-US" altLang="ko-KR" dirty="0">
                <a:solidFill>
                  <a:schemeClr val="accent3"/>
                </a:solidFill>
              </a:rPr>
              <a:t>C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3"/>
                </a:solidFill>
              </a:rPr>
              <a:t>G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완전</a:t>
            </a:r>
            <a:r>
              <a:rPr lang="en-US" altLang="ko-KR" dirty="0">
                <a:solidFill>
                  <a:schemeClr val="accent6"/>
                </a:solidFill>
              </a:rPr>
              <a:t>5</a:t>
            </a:r>
            <a:r>
              <a:rPr lang="ko-KR" altLang="en-US" dirty="0">
                <a:solidFill>
                  <a:schemeClr val="accent6"/>
                </a:solidFill>
              </a:rPr>
              <a:t>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음을 포함하는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endParaRPr lang="en-US" altLang="ko-KR" dirty="0"/>
          </a:p>
          <a:p>
            <a:pPr lvl="1"/>
            <a:r>
              <a:rPr lang="en-US" altLang="ko-KR" dirty="0"/>
              <a:t>Csus2 </a:t>
            </a:r>
            <a:r>
              <a:rPr lang="en-US" altLang="ko-KR" dirty="0">
                <a:solidFill>
                  <a:schemeClr val="accent6"/>
                </a:solidFill>
              </a:rPr>
              <a:t>(C D G)</a:t>
            </a:r>
          </a:p>
          <a:p>
            <a:pPr lvl="1"/>
            <a:r>
              <a:rPr lang="en-US" altLang="ko-KR" b="1" dirty="0">
                <a:solidFill>
                  <a:schemeClr val="accent4"/>
                </a:solidFill>
              </a:rPr>
              <a:t>Cm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(C E♭ G)</a:t>
            </a:r>
          </a:p>
          <a:p>
            <a:pPr lvl="1"/>
            <a:r>
              <a:rPr lang="en-US" altLang="ko-KR" b="1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(C E G)</a:t>
            </a:r>
          </a:p>
          <a:p>
            <a:pPr lvl="1"/>
            <a:r>
              <a:rPr lang="en-US" altLang="ko-KR" dirty="0">
                <a:ea typeface="맑은 고딕" panose="020B0503020000020004" pitchFamily="34" charset="-127"/>
              </a:rPr>
              <a:t>Csus4 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(C F G)</a:t>
            </a: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예</a:t>
            </a:r>
            <a:r>
              <a:rPr lang="ko-KR" altLang="en-US" dirty="0"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ea typeface="맑은 고딕" panose="020B0503020000020004" pitchFamily="34" charset="-127"/>
              </a:rPr>
              <a:t>2) </a:t>
            </a:r>
            <a:r>
              <a:rPr lang="en-US" altLang="ko-KR" dirty="0">
                <a:solidFill>
                  <a:schemeClr val="accent3"/>
                </a:solidFill>
                <a:ea typeface="맑은 고딕" panose="020B0503020000020004" pitchFamily="34" charset="-127"/>
              </a:rPr>
              <a:t>C</a:t>
            </a:r>
            <a:r>
              <a:rPr lang="ko-KR" altLang="en-US" dirty="0">
                <a:ea typeface="맑은 고딕" panose="020B0503020000020004" pitchFamily="34" charset="-127"/>
              </a:rPr>
              <a:t>와 </a:t>
            </a:r>
            <a:r>
              <a:rPr lang="en-US" altLang="ko-KR" dirty="0">
                <a:solidFill>
                  <a:schemeClr val="accent3"/>
                </a:solidFill>
                <a:ea typeface="맑은 고딕" panose="020B0503020000020004" pitchFamily="34" charset="-127"/>
              </a:rPr>
              <a:t>F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solidFill>
                  <a:schemeClr val="accent6"/>
                </a:solidFill>
                <a:ea typeface="맑은 고딕" panose="020B0503020000020004" pitchFamily="34" charset="-127"/>
              </a:rPr>
              <a:t>완전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4</a:t>
            </a:r>
            <a:r>
              <a:rPr lang="ko-KR" altLang="en-US" dirty="0">
                <a:solidFill>
                  <a:schemeClr val="accent6"/>
                </a:solidFill>
                <a:ea typeface="맑은 고딕" panose="020B0503020000020004" pitchFamily="34" charset="-127"/>
              </a:rPr>
              <a:t>도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) </a:t>
            </a:r>
            <a:r>
              <a:rPr lang="ko-KR" altLang="en-US" dirty="0">
                <a:ea typeface="맑은 고딕" panose="020B0503020000020004" pitchFamily="34" charset="-127"/>
              </a:rPr>
              <a:t>음을 포함하는 </a:t>
            </a:r>
            <a:r>
              <a:rPr lang="en-US" altLang="ko-KR" dirty="0">
                <a:ea typeface="맑은 고딕" panose="020B0503020000020004" pitchFamily="34" charset="-127"/>
              </a:rPr>
              <a:t>3</a:t>
            </a:r>
            <a:r>
              <a:rPr lang="ko-KR" altLang="en-US" dirty="0">
                <a:ea typeface="맑은 고딕" panose="020B0503020000020004" pitchFamily="34" charset="-127"/>
              </a:rPr>
              <a:t>화음</a:t>
            </a:r>
            <a:endParaRPr lang="en-US" altLang="ko-KR" dirty="0"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ea typeface="맑은 고딕" panose="020B0503020000020004" pitchFamily="34" charset="-127"/>
              </a:rPr>
              <a:t>Csus4 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(C F G)</a:t>
            </a:r>
          </a:p>
          <a:p>
            <a:pPr lvl="1"/>
            <a:r>
              <a:rPr lang="en-US" altLang="ko-KR" b="1" dirty="0">
                <a:solidFill>
                  <a:schemeClr val="accent4"/>
                </a:solidFill>
                <a:ea typeface="맑은 고딕" panose="020B0503020000020004" pitchFamily="34" charset="-127"/>
              </a:rPr>
              <a:t>Fm</a:t>
            </a:r>
            <a:r>
              <a:rPr lang="en-US" altLang="ko-KR" dirty="0"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(C F A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♭)</a:t>
            </a:r>
            <a:endParaRPr lang="en-US" altLang="ko-KR" dirty="0">
              <a:solidFill>
                <a:schemeClr val="accent6"/>
              </a:solidFill>
              <a:ea typeface="맑은 고딕" panose="020B0503020000020004" pitchFamily="34" charset="-127"/>
            </a:endParaRPr>
          </a:p>
          <a:p>
            <a:pPr lvl="1"/>
            <a:r>
              <a:rPr lang="en-US" altLang="ko-KR" b="1" dirty="0">
                <a:solidFill>
                  <a:schemeClr val="accent2"/>
                </a:solidFill>
                <a:ea typeface="맑은 고딕" panose="020B0503020000020004" pitchFamily="34" charset="-127"/>
              </a:rPr>
              <a:t>F</a:t>
            </a:r>
            <a:r>
              <a:rPr lang="en-US" altLang="ko-KR" dirty="0"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(C F A)</a:t>
            </a:r>
          </a:p>
          <a:p>
            <a:pPr lvl="1"/>
            <a:r>
              <a:rPr lang="en-US" altLang="ko-KR" dirty="0">
                <a:ea typeface="맑은 고딕" panose="020B0503020000020004" pitchFamily="34" charset="-127"/>
              </a:rPr>
              <a:t>Fsus4 </a:t>
            </a:r>
            <a:r>
              <a:rPr lang="en-US" altLang="ko-KR" dirty="0">
                <a:solidFill>
                  <a:schemeClr val="accent6"/>
                </a:solidFill>
                <a:ea typeface="맑은 고딕" panose="020B0503020000020004" pitchFamily="34" charset="-127"/>
              </a:rPr>
              <a:t>(C F B</a:t>
            </a:r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♭)</a:t>
            </a:r>
            <a:endParaRPr lang="en-US" altLang="ko-KR" dirty="0">
              <a:solidFill>
                <a:schemeClr val="accent6"/>
              </a:solidFill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32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B5378-5E2A-468F-8946-FBAD670A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음을 공유하는 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4A8DF-146D-4D85-B11C-92B2AAB6C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ko-KR" altLang="en-US" dirty="0"/>
              <a:t>멜로디에 쓰인 서로 다른 음이 </a:t>
            </a:r>
            <a:r>
              <a:rPr lang="en-US" altLang="ko-KR" dirty="0"/>
              <a:t>2</a:t>
            </a:r>
            <a:r>
              <a:rPr lang="ko-KR" altLang="en-US" dirty="0"/>
              <a:t>개일 때</a:t>
            </a:r>
            <a:r>
              <a:rPr lang="en-US" altLang="ko-KR" dirty="0"/>
              <a:t>, </a:t>
            </a:r>
            <a:r>
              <a:rPr lang="ko-KR" altLang="en-US" dirty="0"/>
              <a:t>이 둘을 포함하는 </a:t>
            </a:r>
            <a:r>
              <a:rPr lang="en-US" altLang="ko-KR" dirty="0"/>
              <a:t>3</a:t>
            </a:r>
            <a:r>
              <a:rPr lang="ko-KR" altLang="en-US" dirty="0"/>
              <a:t>화음을 찾아봅시다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예 </a:t>
            </a:r>
            <a:r>
              <a:rPr lang="en-US" altLang="ko-KR" sz="2000" dirty="0"/>
              <a:t>3) </a:t>
            </a:r>
            <a:r>
              <a:rPr lang="en-US" altLang="ko-KR" sz="2000" dirty="0">
                <a:solidFill>
                  <a:schemeClr val="accent3"/>
                </a:solidFill>
              </a:rPr>
              <a:t>C</a:t>
            </a:r>
            <a:r>
              <a:rPr lang="ko-KR" altLang="en-US" sz="2000" dirty="0"/>
              <a:t>와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chemeClr val="accent3"/>
                </a:solidFill>
              </a:rPr>
              <a:t>E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장</a:t>
            </a:r>
            <a:r>
              <a:rPr lang="en-US" altLang="ko-KR" sz="2000" dirty="0">
                <a:solidFill>
                  <a:schemeClr val="accent6"/>
                </a:solidFill>
              </a:rPr>
              <a:t>3</a:t>
            </a:r>
            <a:r>
              <a:rPr lang="ko-KR" altLang="en-US" sz="2000" dirty="0">
                <a:solidFill>
                  <a:schemeClr val="accent6"/>
                </a:solidFill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en-US" altLang="ko-KR" sz="2000" dirty="0"/>
              <a:t> </a:t>
            </a:r>
            <a:r>
              <a:rPr lang="ko-KR" altLang="en-US" sz="2000" dirty="0"/>
              <a:t>음을 포함하는 </a:t>
            </a:r>
            <a:r>
              <a:rPr lang="en-US" altLang="ko-KR" sz="2000" dirty="0"/>
              <a:t>3</a:t>
            </a:r>
            <a:r>
              <a:rPr lang="ko-KR" altLang="en-US" sz="2000" dirty="0"/>
              <a:t>화음</a:t>
            </a:r>
            <a:endParaRPr lang="en-US" altLang="ko-KR" sz="2000" dirty="0"/>
          </a:p>
          <a:p>
            <a:pPr lvl="1"/>
            <a:r>
              <a:rPr lang="en-US" altLang="ko-KR" sz="1800" dirty="0">
                <a:solidFill>
                  <a:schemeClr val="accent6"/>
                </a:solidFill>
              </a:rPr>
              <a:t>C(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♭5) (C E G♭)</a:t>
            </a:r>
            <a:endParaRPr lang="en-US" altLang="ko-KR" sz="1800" dirty="0">
              <a:solidFill>
                <a:schemeClr val="accent6"/>
              </a:solidFill>
            </a:endParaRPr>
          </a:p>
          <a:p>
            <a:pPr lvl="1"/>
            <a:r>
              <a:rPr lang="en-US" altLang="ko-KR" sz="1800" b="1" dirty="0">
                <a:solidFill>
                  <a:schemeClr val="accent2"/>
                </a:solidFill>
              </a:rPr>
              <a:t>C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chemeClr val="accent6"/>
                </a:solidFill>
              </a:rPr>
              <a:t>(C E G)</a:t>
            </a:r>
          </a:p>
          <a:p>
            <a:pPr lvl="1"/>
            <a:r>
              <a:rPr lang="en-US" altLang="ko-KR" sz="1800" dirty="0" err="1">
                <a:ea typeface="맑은 고딕" panose="020B0503020000020004" pitchFamily="34" charset="-127"/>
              </a:rPr>
              <a:t>Caug</a:t>
            </a:r>
            <a:r>
              <a:rPr lang="en-US" altLang="ko-KR" sz="1800" dirty="0">
                <a:ea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(C E G#)</a:t>
            </a:r>
          </a:p>
          <a:p>
            <a:pPr lvl="1"/>
            <a:r>
              <a:rPr lang="en-US" altLang="ko-KR" sz="1800" b="1" dirty="0">
                <a:solidFill>
                  <a:schemeClr val="accent4"/>
                </a:solidFill>
                <a:ea typeface="맑은 고딕" panose="020B0503020000020004" pitchFamily="34" charset="-127"/>
              </a:rPr>
              <a:t>Am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 (C E A)</a:t>
            </a:r>
          </a:p>
          <a:p>
            <a:pPr lvl="1"/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E Italian augmented 6</a:t>
            </a:r>
            <a:r>
              <a:rPr lang="en-US" altLang="ko-KR" sz="1800" baseline="30000" dirty="0">
                <a:solidFill>
                  <a:schemeClr val="accent6"/>
                </a:solidFill>
                <a:ea typeface="맑은 고딕" panose="020B0503020000020004" pitchFamily="34" charset="-127"/>
              </a:rPr>
              <a:t>th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 (C E B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)</a:t>
            </a:r>
          </a:p>
          <a:p>
            <a:r>
              <a:rPr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예</a:t>
            </a:r>
            <a:r>
              <a:rPr lang="ko-KR" altLang="en-US" sz="2000" dirty="0">
                <a:ea typeface="맑은 고딕" panose="020B0503020000020004" pitchFamily="34" charset="-127"/>
              </a:rPr>
              <a:t> </a:t>
            </a:r>
            <a:r>
              <a:rPr lang="en-US" altLang="ko-KR" sz="2000" dirty="0">
                <a:ea typeface="맑은 고딕" panose="020B0503020000020004" pitchFamily="34" charset="-127"/>
              </a:rPr>
              <a:t>4) </a:t>
            </a:r>
            <a:r>
              <a:rPr lang="en-US" altLang="ko-KR" sz="2000" dirty="0">
                <a:solidFill>
                  <a:schemeClr val="accent3"/>
                </a:solidFill>
                <a:ea typeface="맑은 고딕" panose="020B0503020000020004" pitchFamily="34" charset="-127"/>
              </a:rPr>
              <a:t>C</a:t>
            </a:r>
            <a:r>
              <a:rPr lang="ko-KR" altLang="en-US" sz="2000" dirty="0">
                <a:ea typeface="맑은 고딕" panose="020B0503020000020004" pitchFamily="34" charset="-127"/>
              </a:rPr>
              <a:t>와 </a:t>
            </a:r>
            <a:r>
              <a:rPr lang="en-US" altLang="ko-KR" sz="2000" dirty="0">
                <a:solidFill>
                  <a:schemeClr val="accent3"/>
                </a:solidFill>
                <a:ea typeface="맑은 고딕" panose="020B0503020000020004" pitchFamily="34" charset="-127"/>
              </a:rPr>
              <a:t>E</a:t>
            </a:r>
            <a:r>
              <a:rPr lang="en-US" altLang="ko-KR" sz="2000" dirty="0">
                <a:solidFill>
                  <a:schemeClr val="accent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2000" dirty="0">
                <a:solidFill>
                  <a:schemeClr val="accent6"/>
                </a:solidFill>
                <a:ea typeface="맑은 고딕" panose="020B0503020000020004" pitchFamily="34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ea typeface="맑은 고딕" panose="020B0503020000020004" pitchFamily="34" charset="-127"/>
              </a:rPr>
              <a:t>단</a:t>
            </a:r>
            <a:r>
              <a:rPr lang="en-US" altLang="ko-KR" sz="2000" dirty="0">
                <a:solidFill>
                  <a:schemeClr val="accent6"/>
                </a:solidFill>
                <a:ea typeface="맑은 고딕" panose="020B0503020000020004" pitchFamily="34" charset="-127"/>
              </a:rPr>
              <a:t>3</a:t>
            </a:r>
            <a:r>
              <a:rPr lang="ko-KR" altLang="en-US" sz="2000" dirty="0">
                <a:solidFill>
                  <a:schemeClr val="accent6"/>
                </a:solidFill>
                <a:ea typeface="맑은 고딕" panose="020B0503020000020004" pitchFamily="34" charset="-127"/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  <a:ea typeface="맑은 고딕" panose="020B0503020000020004" pitchFamily="34" charset="-127"/>
              </a:rPr>
              <a:t>) </a:t>
            </a:r>
            <a:r>
              <a:rPr lang="ko-KR" altLang="en-US" sz="2000" dirty="0">
                <a:ea typeface="맑은 고딕" panose="020B0503020000020004" pitchFamily="34" charset="-127"/>
              </a:rPr>
              <a:t>음을 포함하는 </a:t>
            </a:r>
            <a:r>
              <a:rPr lang="en-US" altLang="ko-KR" sz="2000" dirty="0">
                <a:ea typeface="맑은 고딕" panose="020B0503020000020004" pitchFamily="34" charset="-127"/>
              </a:rPr>
              <a:t>3</a:t>
            </a:r>
            <a:r>
              <a:rPr lang="ko-KR" altLang="en-US" sz="2000" dirty="0">
                <a:ea typeface="맑은 고딕" panose="020B0503020000020004" pitchFamily="34" charset="-127"/>
              </a:rPr>
              <a:t>화음</a:t>
            </a:r>
            <a:endParaRPr lang="en-US" altLang="ko-KR" sz="2000" dirty="0">
              <a:ea typeface="맑은 고딕" panose="020B0503020000020004" pitchFamily="34" charset="-127"/>
            </a:endParaRPr>
          </a:p>
          <a:p>
            <a:pPr lvl="1"/>
            <a:r>
              <a:rPr lang="en-US" altLang="ko-KR" sz="1800" dirty="0" err="1">
                <a:ea typeface="맑은 고딕" panose="020B0503020000020004" pitchFamily="34" charset="-127"/>
              </a:rPr>
              <a:t>Cdim</a:t>
            </a:r>
            <a:r>
              <a:rPr lang="en-US" altLang="ko-KR" sz="1800" dirty="0">
                <a:ea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(C E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 G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)</a:t>
            </a:r>
          </a:p>
          <a:p>
            <a:pPr lvl="1"/>
            <a:r>
              <a:rPr lang="en-US" altLang="ko-KR" sz="1800" b="1" dirty="0">
                <a:solidFill>
                  <a:schemeClr val="accent4"/>
                </a:solidFill>
                <a:ea typeface="맑은 고딕" panose="020B0503020000020004" pitchFamily="34" charset="-127"/>
              </a:rPr>
              <a:t>Cm</a:t>
            </a:r>
            <a:r>
              <a:rPr lang="en-US" altLang="ko-KR" sz="1800" dirty="0">
                <a:ea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(C E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 G)</a:t>
            </a:r>
            <a:endParaRPr lang="en-US" altLang="ko-KR" sz="1800" dirty="0">
              <a:solidFill>
                <a:schemeClr val="accent6"/>
              </a:solidFill>
              <a:ea typeface="맑은 고딕" panose="020B0503020000020004" pitchFamily="34" charset="-127"/>
            </a:endParaRPr>
          </a:p>
          <a:p>
            <a:pPr lvl="1"/>
            <a:r>
              <a:rPr lang="en-US" altLang="ko-KR" sz="1800" b="1" dirty="0">
                <a:solidFill>
                  <a:schemeClr val="accent2"/>
                </a:solidFill>
                <a:ea typeface="맑은 고딕" panose="020B0503020000020004" pitchFamily="34" charset="-127"/>
              </a:rPr>
              <a:t>A</a:t>
            </a:r>
            <a:r>
              <a:rPr lang="en-US" altLang="ko-KR" sz="1800" b="1" dirty="0">
                <a:solidFill>
                  <a:schemeClr val="accent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b="1" dirty="0">
                <a:ea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(C E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 A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)</a:t>
            </a:r>
          </a:p>
          <a:p>
            <a:pPr lvl="1"/>
            <a:r>
              <a:rPr lang="en-US" altLang="ko-KR" sz="1800" dirty="0" err="1">
                <a:ea typeface="맑은 고딕" panose="020B0503020000020004" pitchFamily="34" charset="-127"/>
              </a:rPr>
              <a:t>Adim</a:t>
            </a:r>
            <a:r>
              <a:rPr lang="en-US" altLang="ko-KR" sz="1800" dirty="0">
                <a:ea typeface="맑은 고딕" panose="020B0503020000020004" pitchFamily="34" charset="-127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ea typeface="맑은 고딕" panose="020B0503020000020004" pitchFamily="34" charset="-127"/>
              </a:rPr>
              <a:t>(C E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♭ A)</a:t>
            </a:r>
            <a:endParaRPr lang="en-US" altLang="ko-KR" sz="1800" dirty="0">
              <a:solidFill>
                <a:schemeClr val="accent6"/>
              </a:solidFill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27E1F-3928-B3F7-D2BF-4D1993DB6251}"/>
              </a:ext>
            </a:extLst>
          </p:cNvPr>
          <p:cNvSpPr txBox="1"/>
          <p:nvPr/>
        </p:nvSpPr>
        <p:spPr>
          <a:xfrm>
            <a:off x="4386781" y="5385733"/>
            <a:ext cx="452534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대부분의 경우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주어진 두 음을 포함하는 장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화음과 단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화음만 찾아서 써도 유용합니다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561E8-CF96-855A-24DF-BCF9DB8DD329}"/>
              </a:ext>
            </a:extLst>
          </p:cNvPr>
          <p:cNvSpPr txBox="1"/>
          <p:nvPr/>
        </p:nvSpPr>
        <p:spPr>
          <a:xfrm>
            <a:off x="9137456" y="2800410"/>
            <a:ext cx="2571067" cy="35394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음이 포함된 장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화음과 단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3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화음 목록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F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♭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Fm</a:t>
            </a:r>
          </a:p>
        </p:txBody>
      </p:sp>
    </p:spTree>
    <p:extLst>
      <p:ext uri="{BB962C8B-B14F-4D97-AF65-F5344CB8AC3E}">
        <p14:creationId xmlns:p14="http://schemas.microsoft.com/office/powerpoint/2010/main" val="68999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47763-DBDF-4335-8C53-3102A3A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D814-B535-447A-8B19-A462E5F8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고향의 봄</a:t>
            </a:r>
            <a:r>
              <a:rPr lang="en-US" altLang="ko-KR" dirty="0"/>
              <a:t>(</a:t>
            </a:r>
            <a:r>
              <a:rPr lang="ko-KR" altLang="en-US" dirty="0"/>
              <a:t>홍난파 작곡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245F-71A5-4AF7-AD4F-0B0B1DDF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54358"/>
            <a:ext cx="9872871" cy="69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D352C-FCEF-4018-B0BA-0CBA9E63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29" y="4287267"/>
            <a:ext cx="9872871" cy="6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47763-DBDF-4335-8C53-3102A3A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D814-B535-447A-8B19-A462E5F8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C,</a:t>
            </a:r>
            <a:r>
              <a:rPr lang="ko-KR" altLang="en-US" dirty="0"/>
              <a:t> </a:t>
            </a:r>
            <a:r>
              <a:rPr lang="en-US" altLang="ko-KR" dirty="0"/>
              <a:t>F, G</a:t>
            </a:r>
            <a:r>
              <a:rPr lang="ko-KR" altLang="en-US" dirty="0"/>
              <a:t>만 사용하여 만들 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245F-71A5-4AF7-AD4F-0B0B1DDF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54358"/>
            <a:ext cx="9872871" cy="69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D352C-FCEF-4018-B0BA-0CBA9E633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29" y="4287267"/>
            <a:ext cx="9872871" cy="667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F3C29D-F867-4A44-9F52-E607B0EC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145094"/>
            <a:ext cx="9872871" cy="770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B0A019-6493-4E14-B9EC-942DCE955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129" y="4846856"/>
            <a:ext cx="9872871" cy="762359"/>
          </a:xfrm>
          <a:prstGeom prst="rect">
            <a:avLst/>
          </a:prstGeom>
        </p:spPr>
      </p:pic>
      <p:pic>
        <p:nvPicPr>
          <p:cNvPr id="8" name="4주차 발표_17">
            <a:hlinkClick r:id="" action="ppaction://media"/>
            <a:extLst>
              <a:ext uri="{FF2B5EF4-FFF2-40B4-BE49-F238E27FC236}">
                <a16:creationId xmlns:a16="http://schemas.microsoft.com/office/drawing/2014/main" id="{E1FBCCCF-D3D5-48FE-9A1F-F4C881A08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82259" y="1594620"/>
            <a:ext cx="487363" cy="4873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DE3379-E58A-4E80-8336-9087540FC57B}"/>
              </a:ext>
            </a:extLst>
          </p:cNvPr>
          <p:cNvSpPr/>
          <p:nvPr/>
        </p:nvSpPr>
        <p:spPr>
          <a:xfrm>
            <a:off x="1607736" y="2454358"/>
            <a:ext cx="1065125" cy="769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33BA-FC6F-48BA-A476-C371BBB5069C}"/>
              </a:ext>
            </a:extLst>
          </p:cNvPr>
          <p:cNvSpPr txBox="1"/>
          <p:nvPr/>
        </p:nvSpPr>
        <p:spPr>
          <a:xfrm>
            <a:off x="1749197" y="294424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미</a:t>
            </a:r>
            <a:r>
              <a:rPr lang="en-US" altLang="ko-KR" sz="1400" dirty="0">
                <a:solidFill>
                  <a:schemeClr val="accent1"/>
                </a:solidFill>
              </a:rPr>
              <a:t>, (</a:t>
            </a:r>
            <a:r>
              <a:rPr lang="ko-KR" altLang="en-US" sz="1400" dirty="0">
                <a:solidFill>
                  <a:schemeClr val="accent1"/>
                </a:solidFill>
              </a:rPr>
              <a:t>파</a:t>
            </a:r>
            <a:r>
              <a:rPr lang="en-US" altLang="ko-KR" sz="1400" dirty="0">
                <a:solidFill>
                  <a:schemeClr val="accent1"/>
                </a:solidFill>
              </a:rPr>
              <a:t>), </a:t>
            </a:r>
            <a:r>
              <a:rPr lang="ko-KR" altLang="en-US" sz="1400" dirty="0">
                <a:solidFill>
                  <a:schemeClr val="accent1"/>
                </a:solidFill>
              </a:rPr>
              <a:t>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2947-2D56-4CAA-92A1-B0D3310B323B}"/>
              </a:ext>
            </a:extLst>
          </p:cNvPr>
          <p:cNvSpPr/>
          <p:nvPr/>
        </p:nvSpPr>
        <p:spPr>
          <a:xfrm>
            <a:off x="7504497" y="2455989"/>
            <a:ext cx="1065125" cy="76952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29860-40F5-45CA-A007-6A99883A454E}"/>
              </a:ext>
            </a:extLst>
          </p:cNvPr>
          <p:cNvSpPr txBox="1"/>
          <p:nvPr/>
        </p:nvSpPr>
        <p:spPr>
          <a:xfrm>
            <a:off x="7587195" y="2927591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라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도</a:t>
            </a:r>
            <a:r>
              <a:rPr lang="en-US" altLang="ko-KR" sz="1400" dirty="0">
                <a:solidFill>
                  <a:schemeClr val="accent4"/>
                </a:solidFill>
              </a:rPr>
              <a:t>, (</a:t>
            </a:r>
            <a:r>
              <a:rPr lang="ko-KR" altLang="en-US" sz="1400" dirty="0">
                <a:solidFill>
                  <a:schemeClr val="accent4"/>
                </a:solidFill>
              </a:rPr>
              <a:t>레</a:t>
            </a:r>
            <a:r>
              <a:rPr lang="en-US" altLang="ko-KR" sz="1400" dirty="0">
                <a:solidFill>
                  <a:schemeClr val="accent4"/>
                </a:solidFill>
              </a:rPr>
              <a:t>)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FCDD90-5BE0-4D9D-81A9-A7ECFF5480BF}"/>
              </a:ext>
            </a:extLst>
          </p:cNvPr>
          <p:cNvSpPr/>
          <p:nvPr/>
        </p:nvSpPr>
        <p:spPr>
          <a:xfrm>
            <a:off x="8810783" y="2441074"/>
            <a:ext cx="1065125" cy="7695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036E4-DAE9-4248-9375-B277DBBCF151}"/>
              </a:ext>
            </a:extLst>
          </p:cNvPr>
          <p:cNvSpPr txBox="1"/>
          <p:nvPr/>
        </p:nvSpPr>
        <p:spPr>
          <a:xfrm>
            <a:off x="8793001" y="2916185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레</a:t>
            </a:r>
            <a:r>
              <a:rPr lang="en-US" altLang="ko-KR" sz="1400" dirty="0">
                <a:solidFill>
                  <a:schemeClr val="accent2"/>
                </a:solidFill>
              </a:rPr>
              <a:t>, (</a:t>
            </a:r>
            <a:r>
              <a:rPr lang="ko-KR" altLang="en-US" sz="1400" dirty="0">
                <a:solidFill>
                  <a:schemeClr val="accent2"/>
                </a:solidFill>
              </a:rPr>
              <a:t>미</a:t>
            </a:r>
            <a:r>
              <a:rPr lang="en-US" altLang="ko-KR" sz="1400" dirty="0">
                <a:solidFill>
                  <a:schemeClr val="accent2"/>
                </a:solidFill>
              </a:rPr>
              <a:t>), </a:t>
            </a:r>
            <a:r>
              <a:rPr lang="ko-KR" altLang="en-US" sz="1400" dirty="0">
                <a:solidFill>
                  <a:schemeClr val="accent2"/>
                </a:solidFill>
              </a:rPr>
              <a:t>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62997E-0A4E-4938-8601-C9171FF96A70}"/>
              </a:ext>
            </a:extLst>
          </p:cNvPr>
          <p:cNvSpPr/>
          <p:nvPr/>
        </p:nvSpPr>
        <p:spPr>
          <a:xfrm>
            <a:off x="3959051" y="2429408"/>
            <a:ext cx="1218555" cy="769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2AF82-8D20-4072-A0BD-22FB36EB8271}"/>
              </a:ext>
            </a:extLst>
          </p:cNvPr>
          <p:cNvSpPr txBox="1"/>
          <p:nvPr/>
        </p:nvSpPr>
        <p:spPr>
          <a:xfrm>
            <a:off x="3908064" y="291358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솔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도</a:t>
            </a:r>
            <a:r>
              <a:rPr lang="en-US" altLang="ko-KR" sz="1400" dirty="0">
                <a:solidFill>
                  <a:schemeClr val="accent1"/>
                </a:solidFill>
              </a:rPr>
              <a:t>, (</a:t>
            </a:r>
            <a:r>
              <a:rPr lang="ko-KR" altLang="en-US" sz="1400" dirty="0">
                <a:solidFill>
                  <a:schemeClr val="accent1"/>
                </a:solidFill>
              </a:rPr>
              <a:t>레</a:t>
            </a:r>
            <a:r>
              <a:rPr lang="en-US" altLang="ko-KR" sz="1400" dirty="0">
                <a:solidFill>
                  <a:schemeClr val="accent1"/>
                </a:solidFill>
              </a:rPr>
              <a:t>), </a:t>
            </a:r>
            <a:r>
              <a:rPr lang="ko-KR" altLang="en-US" sz="1400" dirty="0">
                <a:solidFill>
                  <a:schemeClr val="accent1"/>
                </a:solidFill>
              </a:rPr>
              <a:t>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8CE5B2-0B42-45BF-B9E9-C488E57CE802}"/>
              </a:ext>
            </a:extLst>
          </p:cNvPr>
          <p:cNvSpPr/>
          <p:nvPr/>
        </p:nvSpPr>
        <p:spPr>
          <a:xfrm>
            <a:off x="3557116" y="4031613"/>
            <a:ext cx="1224277" cy="76952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88A96-50C6-4AE7-AAEE-7DCBEDB00DC4}"/>
              </a:ext>
            </a:extLst>
          </p:cNvPr>
          <p:cNvSpPr txBox="1"/>
          <p:nvPr/>
        </p:nvSpPr>
        <p:spPr>
          <a:xfrm>
            <a:off x="3482173" y="4045684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라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도</a:t>
            </a:r>
            <a:r>
              <a:rPr lang="en-US" altLang="ko-KR" sz="1400" dirty="0">
                <a:solidFill>
                  <a:schemeClr val="accent4"/>
                </a:solidFill>
              </a:rPr>
              <a:t>, (</a:t>
            </a:r>
            <a:r>
              <a:rPr lang="ko-KR" altLang="en-US" sz="1400" dirty="0">
                <a:solidFill>
                  <a:schemeClr val="accent4"/>
                </a:solidFill>
              </a:rPr>
              <a:t>레</a:t>
            </a:r>
            <a:r>
              <a:rPr lang="en-US" altLang="ko-KR" sz="1400" dirty="0">
                <a:solidFill>
                  <a:schemeClr val="accent4"/>
                </a:solidFill>
              </a:rPr>
              <a:t>), (</a:t>
            </a:r>
            <a:r>
              <a:rPr lang="ko-KR" altLang="en-US" sz="1400" dirty="0">
                <a:solidFill>
                  <a:schemeClr val="accent4"/>
                </a:solidFill>
              </a:rPr>
              <a:t>미</a:t>
            </a:r>
            <a:r>
              <a:rPr lang="en-US" altLang="ko-KR" sz="1400" dirty="0">
                <a:solidFill>
                  <a:schemeClr val="accent4"/>
                </a:solidFill>
              </a:rPr>
              <a:t>)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5ECC16-A3C5-4326-83AA-FFD043D75D1A}"/>
              </a:ext>
            </a:extLst>
          </p:cNvPr>
          <p:cNvSpPr/>
          <p:nvPr/>
        </p:nvSpPr>
        <p:spPr>
          <a:xfrm>
            <a:off x="1266092" y="4876899"/>
            <a:ext cx="2029767" cy="7695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05DF2-8397-4C80-8D87-E62E3224061E}"/>
              </a:ext>
            </a:extLst>
          </p:cNvPr>
          <p:cNvSpPr txBox="1"/>
          <p:nvPr/>
        </p:nvSpPr>
        <p:spPr>
          <a:xfrm>
            <a:off x="990186" y="5663826"/>
            <a:ext cx="96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</a:rPr>
              <a:t>C Major(</a:t>
            </a:r>
            <a:r>
              <a:rPr lang="ko-KR" altLang="en-US" sz="1400" dirty="0">
                <a:solidFill>
                  <a:schemeClr val="accent3"/>
                </a:solidFill>
              </a:rPr>
              <a:t>다장조</a:t>
            </a:r>
            <a:r>
              <a:rPr lang="en-US" altLang="ko-KR" sz="1400" dirty="0">
                <a:solidFill>
                  <a:schemeClr val="accent3"/>
                </a:solidFill>
              </a:rPr>
              <a:t>)</a:t>
            </a:r>
            <a:r>
              <a:rPr lang="ko-KR" altLang="en-US" sz="1400" dirty="0">
                <a:solidFill>
                  <a:schemeClr val="accent3"/>
                </a:solidFill>
              </a:rPr>
              <a:t>에서 </a:t>
            </a:r>
            <a:r>
              <a:rPr lang="en-US" altLang="ko-KR" sz="1400" dirty="0">
                <a:solidFill>
                  <a:schemeClr val="accent1"/>
                </a:solidFill>
              </a:rPr>
              <a:t>C</a:t>
            </a:r>
            <a:r>
              <a:rPr lang="ko-KR" altLang="en-US" sz="1400" dirty="0">
                <a:solidFill>
                  <a:schemeClr val="accent3"/>
                </a:solidFill>
              </a:rPr>
              <a:t>는 안정적인 느낌을 주는 </a:t>
            </a:r>
            <a:r>
              <a:rPr lang="en-US" altLang="ko-KR" sz="1400" b="1" dirty="0">
                <a:solidFill>
                  <a:schemeClr val="accent1"/>
                </a:solidFill>
              </a:rPr>
              <a:t>Tonic</a:t>
            </a:r>
            <a:r>
              <a:rPr lang="en-US" altLang="ko-KR" sz="1400" dirty="0">
                <a:solidFill>
                  <a:schemeClr val="accent3"/>
                </a:solidFill>
              </a:rPr>
              <a:t>, </a:t>
            </a:r>
            <a:r>
              <a:rPr lang="en-US" altLang="ko-KR" sz="1400" dirty="0">
                <a:solidFill>
                  <a:schemeClr val="accent2"/>
                </a:solidFill>
              </a:rPr>
              <a:t>G</a:t>
            </a:r>
            <a:r>
              <a:rPr lang="ko-KR" altLang="en-US" sz="1400" dirty="0">
                <a:solidFill>
                  <a:schemeClr val="accent3"/>
                </a:solidFill>
              </a:rPr>
              <a:t>는 약간의 긴장을 유발하는 </a:t>
            </a:r>
            <a:r>
              <a:rPr lang="en-US" altLang="ko-KR" sz="1400" b="1" dirty="0">
                <a:solidFill>
                  <a:schemeClr val="accent2"/>
                </a:solidFill>
              </a:rPr>
              <a:t>Dominant</a:t>
            </a:r>
            <a:r>
              <a:rPr lang="ko-KR" altLang="en-US" sz="1400" dirty="0">
                <a:solidFill>
                  <a:schemeClr val="accent3"/>
                </a:solidFill>
              </a:rPr>
              <a:t>입니다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Tonic</a:t>
            </a:r>
            <a:r>
              <a:rPr lang="ko-KR" altLang="en-US" sz="1400" dirty="0">
                <a:solidFill>
                  <a:schemeClr val="accent3"/>
                </a:solidFill>
              </a:rPr>
              <a:t>과 </a:t>
            </a:r>
            <a:r>
              <a:rPr lang="en-US" altLang="ko-KR" sz="1400" dirty="0">
                <a:solidFill>
                  <a:schemeClr val="accent2"/>
                </a:solidFill>
              </a:rPr>
              <a:t>Dominant</a:t>
            </a:r>
            <a:r>
              <a:rPr lang="ko-KR" altLang="en-US" sz="1400" dirty="0">
                <a:solidFill>
                  <a:schemeClr val="accent3"/>
                </a:solidFill>
              </a:rPr>
              <a:t>를 번갈아 사용하면 긴장과 이완 관계가 형성되어</a:t>
            </a:r>
            <a:r>
              <a:rPr lang="en-US" altLang="ko-KR" sz="1400" dirty="0">
                <a:solidFill>
                  <a:schemeClr val="accent3"/>
                </a:solidFill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</a:rPr>
              <a:t>곡을 진행</a:t>
            </a:r>
            <a:r>
              <a:rPr lang="ko-KR" altLang="en-US" sz="1400" dirty="0">
                <a:solidFill>
                  <a:schemeClr val="accent3"/>
                </a:solidFill>
              </a:rPr>
              <a:t>시킬 수 있습니다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  <a:endParaRPr lang="ko-KR" alt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0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2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47763-DBDF-4335-8C53-3102A3A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D814-B535-447A-8B19-A462E5F8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화음 </a:t>
            </a:r>
            <a:r>
              <a:rPr lang="en-US" altLang="ko-KR" dirty="0"/>
              <a:t>C,</a:t>
            </a:r>
            <a:r>
              <a:rPr lang="ko-KR" altLang="en-US" dirty="0"/>
              <a:t> </a:t>
            </a:r>
            <a:r>
              <a:rPr lang="en-US" altLang="ko-KR" dirty="0"/>
              <a:t>F, G</a:t>
            </a:r>
            <a:r>
              <a:rPr lang="ko-KR" altLang="en-US" dirty="0"/>
              <a:t>만 사용하여 만들 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245F-71A5-4AF7-AD4F-0B0B1DDF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54358"/>
            <a:ext cx="9872871" cy="69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D352C-FCEF-4018-B0BA-0CBA9E633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29" y="4287267"/>
            <a:ext cx="9872871" cy="667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F3C29D-F867-4A44-9F52-E607B0EC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145094"/>
            <a:ext cx="9872871" cy="770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B0A019-6493-4E14-B9EC-942DCE955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129" y="4846856"/>
            <a:ext cx="9872871" cy="762359"/>
          </a:xfrm>
          <a:prstGeom prst="rect">
            <a:avLst/>
          </a:prstGeom>
        </p:spPr>
      </p:pic>
      <p:pic>
        <p:nvPicPr>
          <p:cNvPr id="8" name="4주차 발표_17">
            <a:hlinkClick r:id="" action="ppaction://media"/>
            <a:extLst>
              <a:ext uri="{FF2B5EF4-FFF2-40B4-BE49-F238E27FC236}">
                <a16:creationId xmlns:a16="http://schemas.microsoft.com/office/drawing/2014/main" id="{E1FBCCCF-D3D5-48FE-9A1F-F4C881A08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82259" y="1594620"/>
            <a:ext cx="487363" cy="4873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3570A-B930-45BE-9E62-216F171147B1}"/>
              </a:ext>
            </a:extLst>
          </p:cNvPr>
          <p:cNvSpPr/>
          <p:nvPr/>
        </p:nvSpPr>
        <p:spPr>
          <a:xfrm>
            <a:off x="8777109" y="4887719"/>
            <a:ext cx="1512404" cy="7695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2BF9F-0BEF-4D40-A9EC-D02F4BBC7028}"/>
              </a:ext>
            </a:extLst>
          </p:cNvPr>
          <p:cNvSpPr txBox="1"/>
          <p:nvPr/>
        </p:nvSpPr>
        <p:spPr>
          <a:xfrm>
            <a:off x="6601767" y="5674646"/>
            <a:ext cx="5101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</a:rPr>
              <a:t>곡을 끝낼 때 사용하는 화음 배치를 종지</a:t>
            </a:r>
            <a:r>
              <a:rPr lang="en-US" altLang="ko-KR" sz="1400" dirty="0">
                <a:solidFill>
                  <a:schemeClr val="accent3"/>
                </a:solidFill>
              </a:rPr>
              <a:t>(cadence)</a:t>
            </a:r>
            <a:r>
              <a:rPr lang="ko-KR" altLang="en-US" sz="1400" dirty="0">
                <a:solidFill>
                  <a:schemeClr val="accent3"/>
                </a:solidFill>
              </a:rPr>
              <a:t>라고 합니다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accent3"/>
                </a:solidFill>
              </a:rPr>
              <a:t>여기서는 </a:t>
            </a:r>
            <a:r>
              <a:rPr lang="en-US" altLang="ko-KR" sz="1400" dirty="0">
                <a:solidFill>
                  <a:schemeClr val="accent2"/>
                </a:solidFill>
              </a:rPr>
              <a:t>G(Dominant) </a:t>
            </a:r>
            <a:r>
              <a:rPr lang="ko-KR" altLang="en-US" sz="1400" dirty="0">
                <a:solidFill>
                  <a:schemeClr val="accent3"/>
                </a:solidFill>
              </a:rPr>
              <a:t>뒤에 </a:t>
            </a:r>
            <a:r>
              <a:rPr lang="en-US" altLang="ko-KR" sz="1400" dirty="0">
                <a:solidFill>
                  <a:schemeClr val="accent1"/>
                </a:solidFill>
              </a:rPr>
              <a:t>C(Tonic)</a:t>
            </a:r>
            <a:r>
              <a:rPr lang="ko-KR" altLang="en-US" sz="1400" dirty="0">
                <a:solidFill>
                  <a:schemeClr val="accent3"/>
                </a:solidFill>
              </a:rPr>
              <a:t>가 오면서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r>
              <a:rPr lang="ko-KR" altLang="en-US" sz="1400" dirty="0">
                <a:solidFill>
                  <a:schemeClr val="accent3"/>
                </a:solidFill>
              </a:rPr>
              <a:t>편안하게 마무리되는 </a:t>
            </a:r>
            <a:r>
              <a:rPr lang="ko-KR" altLang="en-US" sz="1400" b="1" dirty="0">
                <a:solidFill>
                  <a:schemeClr val="accent2"/>
                </a:solidFill>
              </a:rPr>
              <a:t>정격 종지</a:t>
            </a:r>
            <a:r>
              <a:rPr lang="ko-KR" altLang="en-US" sz="1400" dirty="0">
                <a:solidFill>
                  <a:schemeClr val="accent3"/>
                </a:solidFill>
              </a:rPr>
              <a:t>를 사용하고 있습니다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  <a:r>
              <a:rPr lang="ko-KR" altLang="en-US" sz="1400" dirty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5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7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4주차 발표_18">
            <a:hlinkClick r:id="" action="ppaction://media"/>
            <a:extLst>
              <a:ext uri="{FF2B5EF4-FFF2-40B4-BE49-F238E27FC236}">
                <a16:creationId xmlns:a16="http://schemas.microsoft.com/office/drawing/2014/main" id="{1CBF4F1F-B444-4B79-9EED-142CACFD4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2259" y="1606392"/>
            <a:ext cx="487363" cy="487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847763-DBDF-4335-8C53-3102A3A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D814-B535-447A-8B19-A462E5F8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다채로운 화음을 사용하여 기교를 부릴 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245F-71A5-4AF7-AD4F-0B0B1DDFC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54358"/>
            <a:ext cx="9872871" cy="69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D352C-FCEF-4018-B0BA-0CBA9E633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129" y="4287267"/>
            <a:ext cx="9872871" cy="667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9546B7-0449-47D7-B63F-1E2221691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082" y="3154060"/>
            <a:ext cx="9849790" cy="789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F3BD57-A3F5-4B81-8A57-CA00D8CFE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80" y="4861091"/>
            <a:ext cx="9872871" cy="806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D6CEA-A42E-45B7-8521-FC4EEF3E4058}"/>
              </a:ext>
            </a:extLst>
          </p:cNvPr>
          <p:cNvSpPr/>
          <p:nvPr/>
        </p:nvSpPr>
        <p:spPr>
          <a:xfrm>
            <a:off x="3927285" y="2488664"/>
            <a:ext cx="584426" cy="145466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F91A0-05F1-4C92-BF02-28EC20C7E458}"/>
              </a:ext>
            </a:extLst>
          </p:cNvPr>
          <p:cNvSpPr txBox="1"/>
          <p:nvPr/>
        </p:nvSpPr>
        <p:spPr>
          <a:xfrm>
            <a:off x="691099" y="3969976"/>
            <a:ext cx="98497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</a:rPr>
              <a:t>멜로디에는 </a:t>
            </a:r>
            <a:r>
              <a:rPr lang="en-US" altLang="ko-KR" sz="1400" dirty="0">
                <a:solidFill>
                  <a:schemeClr val="accent6"/>
                </a:solidFill>
              </a:rPr>
              <a:t>C#</a:t>
            </a:r>
            <a:r>
              <a:rPr lang="ko-KR" altLang="en-US" sz="1400" dirty="0">
                <a:solidFill>
                  <a:schemeClr val="accent6"/>
                </a:solidFill>
              </a:rPr>
              <a:t>이 쓰이지 않았지만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불협화음 </a:t>
            </a:r>
            <a:r>
              <a:rPr lang="en-US" altLang="ko-KR" sz="1400" dirty="0" err="1">
                <a:solidFill>
                  <a:schemeClr val="accent6"/>
                </a:solidFill>
              </a:rPr>
              <a:t>C#dim</a:t>
            </a:r>
            <a:r>
              <a:rPr lang="en-US" altLang="ko-KR" sz="1400" dirty="0">
                <a:solidFill>
                  <a:schemeClr val="accent6"/>
                </a:solidFill>
              </a:rPr>
              <a:t>(C#, E, G)</a:t>
            </a:r>
            <a:r>
              <a:rPr lang="ko-KR" altLang="en-US" sz="1400" dirty="0">
                <a:solidFill>
                  <a:schemeClr val="accent6"/>
                </a:solidFill>
              </a:rPr>
              <a:t>을 사용해 다소 안정적인 화음 </a:t>
            </a:r>
            <a:r>
              <a:rPr lang="en-US" altLang="ko-KR" sz="1400" dirty="0">
                <a:solidFill>
                  <a:schemeClr val="accent6"/>
                </a:solidFill>
              </a:rPr>
              <a:t>D</a:t>
            </a:r>
            <a:r>
              <a:rPr lang="ko-KR" altLang="en-US" sz="1400" dirty="0">
                <a:solidFill>
                  <a:schemeClr val="accent6"/>
                </a:solidFill>
              </a:rPr>
              <a:t>로 가고 싶어하도록 만듭니다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DABD48-3946-40A6-BA1C-6E551FFC6B94}"/>
              </a:ext>
            </a:extLst>
          </p:cNvPr>
          <p:cNvSpPr/>
          <p:nvPr/>
        </p:nvSpPr>
        <p:spPr>
          <a:xfrm>
            <a:off x="3512447" y="4304402"/>
            <a:ext cx="1270568" cy="136315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FCEA28-FF6A-43E1-9642-7A568AB99634}"/>
              </a:ext>
            </a:extLst>
          </p:cNvPr>
          <p:cNvSpPr txBox="1"/>
          <p:nvPr/>
        </p:nvSpPr>
        <p:spPr>
          <a:xfrm>
            <a:off x="3488252" y="5674174"/>
            <a:ext cx="58218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</a:rPr>
              <a:t>역시 불안정한 화음들을 사용하여 안정적인 화음 </a:t>
            </a:r>
            <a:r>
              <a:rPr lang="en-US" altLang="ko-KR" sz="1400" dirty="0">
                <a:solidFill>
                  <a:schemeClr val="accent6"/>
                </a:solidFill>
              </a:rPr>
              <a:t>G</a:t>
            </a:r>
            <a:r>
              <a:rPr lang="ko-KR" altLang="en-US" sz="1400" dirty="0">
                <a:solidFill>
                  <a:schemeClr val="accent6"/>
                </a:solidFill>
              </a:rPr>
              <a:t>로 가고 싶게 만듭니다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C46578-EE3B-4684-9276-3873084C1DA6}"/>
              </a:ext>
            </a:extLst>
          </p:cNvPr>
          <p:cNvSpPr/>
          <p:nvPr/>
        </p:nvSpPr>
        <p:spPr>
          <a:xfrm>
            <a:off x="6399177" y="2402806"/>
            <a:ext cx="446900" cy="769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ADE5-E690-4906-8C88-2D975E72ABD3}"/>
              </a:ext>
            </a:extLst>
          </p:cNvPr>
          <p:cNvSpPr txBox="1"/>
          <p:nvPr/>
        </p:nvSpPr>
        <p:spPr>
          <a:xfrm>
            <a:off x="6441682" y="28744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D95511-AF61-4E09-B5EE-162DFE64F49D}"/>
              </a:ext>
            </a:extLst>
          </p:cNvPr>
          <p:cNvSpPr/>
          <p:nvPr/>
        </p:nvSpPr>
        <p:spPr>
          <a:xfrm>
            <a:off x="6888582" y="2402806"/>
            <a:ext cx="446900" cy="7695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3AAC9-3B8B-4A69-866A-190ED9D0BE41}"/>
              </a:ext>
            </a:extLst>
          </p:cNvPr>
          <p:cNvSpPr txBox="1"/>
          <p:nvPr/>
        </p:nvSpPr>
        <p:spPr>
          <a:xfrm>
            <a:off x="6929931" y="28744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C23C26-D64E-4EA2-AAB9-70D10D9E03C3}"/>
              </a:ext>
            </a:extLst>
          </p:cNvPr>
          <p:cNvSpPr/>
          <p:nvPr/>
        </p:nvSpPr>
        <p:spPr>
          <a:xfrm>
            <a:off x="7480782" y="2402806"/>
            <a:ext cx="626887" cy="769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FCBD0E-69E1-419D-9409-F832D12E180F}"/>
              </a:ext>
            </a:extLst>
          </p:cNvPr>
          <p:cNvSpPr txBox="1"/>
          <p:nvPr/>
        </p:nvSpPr>
        <p:spPr>
          <a:xfrm>
            <a:off x="7439433" y="2904552"/>
            <a:ext cx="6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도</a:t>
            </a:r>
            <a:r>
              <a:rPr lang="en-US" altLang="ko-KR" sz="1400" dirty="0">
                <a:solidFill>
                  <a:schemeClr val="accent1"/>
                </a:solidFill>
              </a:rPr>
              <a:t>, (</a:t>
            </a:r>
            <a:r>
              <a:rPr lang="ko-KR" altLang="en-US" sz="1400" dirty="0">
                <a:solidFill>
                  <a:schemeClr val="accent1"/>
                </a:solidFill>
              </a:rPr>
              <a:t>레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E3753D-7B26-4C71-BFA3-314A4F82343D}"/>
              </a:ext>
            </a:extLst>
          </p:cNvPr>
          <p:cNvSpPr txBox="1"/>
          <p:nvPr/>
        </p:nvSpPr>
        <p:spPr>
          <a:xfrm>
            <a:off x="8174925" y="2874408"/>
            <a:ext cx="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C6323D-35E1-4F01-A4FB-6F8CE4D55B7A}"/>
              </a:ext>
            </a:extLst>
          </p:cNvPr>
          <p:cNvSpPr/>
          <p:nvPr/>
        </p:nvSpPr>
        <p:spPr>
          <a:xfrm>
            <a:off x="8108785" y="2402966"/>
            <a:ext cx="465918" cy="76952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18E09-AE72-8D48-647F-7E25122755FE}"/>
              </a:ext>
            </a:extLst>
          </p:cNvPr>
          <p:cNvSpPr/>
          <p:nvPr/>
        </p:nvSpPr>
        <p:spPr>
          <a:xfrm>
            <a:off x="2360645" y="4301735"/>
            <a:ext cx="1035698" cy="13631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6E62-CBED-70F3-B0DB-958E051027F1}"/>
              </a:ext>
            </a:extLst>
          </p:cNvPr>
          <p:cNvSpPr txBox="1"/>
          <p:nvPr/>
        </p:nvSpPr>
        <p:spPr>
          <a:xfrm>
            <a:off x="992560" y="5678355"/>
            <a:ext cx="2472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3"/>
                </a:solidFill>
              </a:rPr>
              <a:t>Secondary Dominant</a:t>
            </a:r>
            <a:r>
              <a:rPr lang="ko-KR" altLang="en-US" sz="1400" dirty="0">
                <a:solidFill>
                  <a:schemeClr val="accent3"/>
                </a:solidFill>
              </a:rPr>
              <a:t>인</a:t>
            </a:r>
            <a:br>
              <a:rPr lang="en-US" altLang="ko-KR" sz="1400" dirty="0">
                <a:solidFill>
                  <a:schemeClr val="accent3"/>
                </a:solidFill>
              </a:rPr>
            </a:br>
            <a:r>
              <a:rPr lang="en-US" altLang="ko-KR" sz="1400" dirty="0">
                <a:solidFill>
                  <a:schemeClr val="accent3"/>
                </a:solidFill>
              </a:rPr>
              <a:t>D</a:t>
            </a:r>
            <a:r>
              <a:rPr lang="ko-KR" altLang="en-US" sz="1400" dirty="0">
                <a:solidFill>
                  <a:schemeClr val="accent3"/>
                </a:solidFill>
              </a:rPr>
              <a:t>로 갔다가 </a:t>
            </a:r>
            <a:r>
              <a:rPr lang="en-US" altLang="ko-KR" sz="1400" dirty="0">
                <a:solidFill>
                  <a:schemeClr val="accent3"/>
                </a:solidFill>
              </a:rPr>
              <a:t>Dominant</a:t>
            </a:r>
            <a:r>
              <a:rPr lang="ko-KR" altLang="en-US" sz="1400" dirty="0">
                <a:solidFill>
                  <a:schemeClr val="accent3"/>
                </a:solidFill>
              </a:rPr>
              <a:t>의 대체 화음인 </a:t>
            </a:r>
            <a:r>
              <a:rPr lang="en-US" altLang="ko-KR" sz="1400" dirty="0">
                <a:solidFill>
                  <a:schemeClr val="accent3"/>
                </a:solidFill>
              </a:rPr>
              <a:t>Em</a:t>
            </a:r>
            <a:r>
              <a:rPr lang="ko-KR" altLang="en-US" sz="1400" dirty="0">
                <a:solidFill>
                  <a:schemeClr val="accent3"/>
                </a:solidFill>
              </a:rPr>
              <a:t>으로 이어집니다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  <a:endParaRPr lang="ko-KR" alt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3" grpId="0"/>
      <p:bldP spid="13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/>
      <p:bldP spid="25" grpId="1"/>
      <p:bldP spid="26" grpId="0" animBg="1"/>
      <p:bldP spid="26" grpId="1" animBg="1"/>
      <p:bldP spid="6" grpId="0" animBg="1"/>
      <p:bldP spid="6" grpId="1" animBg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F53CE8-C6CC-48DB-91D9-8AECEEAE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208FC5-3775-4F16-BB00-1C3A78E3D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 편</a:t>
            </a:r>
          </a:p>
        </p:txBody>
      </p:sp>
    </p:spTree>
    <p:extLst>
      <p:ext uri="{BB962C8B-B14F-4D97-AF65-F5344CB8AC3E}">
        <p14:creationId xmlns:p14="http://schemas.microsoft.com/office/powerpoint/2010/main" val="308883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4주차 발표_18">
            <a:hlinkClick r:id="" action="ppaction://media"/>
            <a:extLst>
              <a:ext uri="{FF2B5EF4-FFF2-40B4-BE49-F238E27FC236}">
                <a16:creationId xmlns:a16="http://schemas.microsoft.com/office/drawing/2014/main" id="{1CBF4F1F-B444-4B79-9EED-142CACFD4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2259" y="1606392"/>
            <a:ext cx="487363" cy="487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847763-DBDF-4335-8C53-3102A3A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 어울리는 화음 찾기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ED814-B535-447A-8B19-A462E5F8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다채로운 화음을 사용하여 기교를 부릴 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E245F-71A5-4AF7-AD4F-0B0B1DDFC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54358"/>
            <a:ext cx="9872871" cy="69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D352C-FCEF-4018-B0BA-0CBA9E633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129" y="4287267"/>
            <a:ext cx="9872871" cy="667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9546B7-0449-47D7-B63F-1E2221691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082" y="3154060"/>
            <a:ext cx="9849790" cy="789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F3BD57-A3F5-4B81-8A57-CA00D8CFE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80" y="4861091"/>
            <a:ext cx="9872871" cy="806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84D1EE-3A71-47F3-BF9A-6AE038E8E8A0}"/>
              </a:ext>
            </a:extLst>
          </p:cNvPr>
          <p:cNvSpPr/>
          <p:nvPr/>
        </p:nvSpPr>
        <p:spPr>
          <a:xfrm>
            <a:off x="6189785" y="4277753"/>
            <a:ext cx="271305" cy="1389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D892D-A276-41CB-ABE8-99854B100F79}"/>
              </a:ext>
            </a:extLst>
          </p:cNvPr>
          <p:cNvSpPr txBox="1"/>
          <p:nvPr/>
        </p:nvSpPr>
        <p:spPr>
          <a:xfrm>
            <a:off x="4745198" y="5678355"/>
            <a:ext cx="52373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Am</a:t>
            </a:r>
            <a:r>
              <a:rPr lang="ko-KR" altLang="en-US" sz="1400" dirty="0">
                <a:solidFill>
                  <a:schemeClr val="accent1"/>
                </a:solidFill>
              </a:rPr>
              <a:t>은</a:t>
            </a:r>
            <a:r>
              <a:rPr lang="en-US" altLang="ko-KR" sz="1400" dirty="0">
                <a:solidFill>
                  <a:schemeClr val="accent1"/>
                </a:solidFill>
              </a:rPr>
              <a:t> C</a:t>
            </a:r>
            <a:r>
              <a:rPr lang="ko-KR" altLang="en-US" sz="1400" dirty="0">
                <a:solidFill>
                  <a:schemeClr val="accent1"/>
                </a:solidFill>
              </a:rPr>
              <a:t>의 </a:t>
            </a:r>
            <a:r>
              <a:rPr lang="ko-KR" altLang="en-US" sz="1400" b="1" dirty="0">
                <a:solidFill>
                  <a:schemeClr val="accent2"/>
                </a:solidFill>
              </a:rPr>
              <a:t>대체 화음</a:t>
            </a:r>
            <a:r>
              <a:rPr lang="en-US" altLang="ko-KR" sz="1400" dirty="0">
                <a:solidFill>
                  <a:schemeClr val="accent1"/>
                </a:solidFill>
              </a:rPr>
              <a:t>(substitute chord)</a:t>
            </a:r>
            <a:r>
              <a:rPr lang="ko-KR" altLang="en-US" sz="1400" dirty="0">
                <a:solidFill>
                  <a:schemeClr val="accent1"/>
                </a:solidFill>
              </a:rPr>
              <a:t>으로써 사용될 수 있습니다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accent1"/>
                </a:solidFill>
              </a:rPr>
              <a:t>둘 다</a:t>
            </a:r>
            <a:r>
              <a:rPr lang="en-US" altLang="ko-KR" sz="1400" dirty="0">
                <a:solidFill>
                  <a:schemeClr val="accent1"/>
                </a:solidFill>
              </a:rPr>
              <a:t> Tonic</a:t>
            </a:r>
            <a:r>
              <a:rPr lang="ko-KR" altLang="en-US" sz="1400" dirty="0">
                <a:solidFill>
                  <a:schemeClr val="accent1"/>
                </a:solidFill>
              </a:rPr>
              <a:t>의 기능을 하지만 서로 다른 느낌을 줍니다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화음 </a:t>
            </a:r>
            <a:r>
              <a:rPr lang="en-US" altLang="ko-KR" sz="1400" dirty="0">
                <a:solidFill>
                  <a:schemeClr val="accent1"/>
                </a:solidFill>
              </a:rPr>
              <a:t>C</a:t>
            </a:r>
            <a:r>
              <a:rPr lang="ko-KR" altLang="en-US" sz="1400" dirty="0">
                <a:solidFill>
                  <a:schemeClr val="accent1"/>
                </a:solidFill>
              </a:rPr>
              <a:t>의 </a:t>
            </a:r>
            <a:r>
              <a:rPr lang="en-US" altLang="ko-KR" sz="1400" dirty="0">
                <a:solidFill>
                  <a:schemeClr val="accent1"/>
                </a:solidFill>
              </a:rPr>
              <a:t>5</a:t>
            </a:r>
            <a:r>
              <a:rPr lang="ko-KR" altLang="en-US" sz="1400" dirty="0">
                <a:solidFill>
                  <a:schemeClr val="accent1"/>
                </a:solidFill>
              </a:rPr>
              <a:t>음인 </a:t>
            </a:r>
            <a:r>
              <a:rPr lang="en-US" altLang="ko-KR" sz="1400" dirty="0">
                <a:solidFill>
                  <a:schemeClr val="accent1"/>
                </a:solidFill>
              </a:rPr>
              <a:t>G(</a:t>
            </a:r>
            <a:r>
              <a:rPr lang="ko-KR" altLang="en-US" sz="1400" dirty="0">
                <a:solidFill>
                  <a:schemeClr val="accent1"/>
                </a:solidFill>
              </a:rPr>
              <a:t>솔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r>
              <a:rPr lang="ko-KR" altLang="en-US" sz="1400" dirty="0">
                <a:solidFill>
                  <a:schemeClr val="accent1"/>
                </a:solidFill>
              </a:rPr>
              <a:t>를 </a:t>
            </a:r>
            <a:r>
              <a:rPr lang="en-US" altLang="ko-KR" sz="1400" dirty="0">
                <a:solidFill>
                  <a:schemeClr val="accent1"/>
                </a:solidFill>
              </a:rPr>
              <a:t>6</a:t>
            </a:r>
            <a:r>
              <a:rPr lang="ko-KR" altLang="en-US" sz="1400" dirty="0">
                <a:solidFill>
                  <a:schemeClr val="accent1"/>
                </a:solidFill>
              </a:rPr>
              <a:t>음인 </a:t>
            </a:r>
            <a:r>
              <a:rPr lang="en-US" altLang="ko-KR" sz="1400" dirty="0">
                <a:solidFill>
                  <a:schemeClr val="accent1"/>
                </a:solidFill>
              </a:rPr>
              <a:t>A(</a:t>
            </a:r>
            <a:r>
              <a:rPr lang="ko-KR" altLang="en-US" sz="1400" dirty="0">
                <a:solidFill>
                  <a:schemeClr val="accent1"/>
                </a:solidFill>
              </a:rPr>
              <a:t>라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r>
              <a:rPr lang="ko-KR" altLang="en-US" sz="1400" dirty="0">
                <a:solidFill>
                  <a:schemeClr val="accent1"/>
                </a:solidFill>
              </a:rPr>
              <a:t>로 대체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DD8193-1827-43A6-8999-7702CC144685}"/>
              </a:ext>
            </a:extLst>
          </p:cNvPr>
          <p:cNvSpPr/>
          <p:nvPr/>
        </p:nvSpPr>
        <p:spPr>
          <a:xfrm>
            <a:off x="7316821" y="4277753"/>
            <a:ext cx="271305" cy="1389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1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1CE69-0A9B-41C8-931E-8C275A11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적절한 화음 찾기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98733-6AD8-4D4E-893D-63C2D714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 err="1"/>
              <a:t>Spring_of_hometown.nwc</a:t>
            </a:r>
            <a:r>
              <a:rPr lang="en-US" altLang="ko-KR" dirty="0"/>
              <a:t>” </a:t>
            </a:r>
            <a:r>
              <a:rPr lang="ko-KR" altLang="en-US" dirty="0"/>
              <a:t>또는 </a:t>
            </a:r>
            <a:r>
              <a:rPr lang="en-US" altLang="ko-KR" dirty="0"/>
              <a:t>“</a:t>
            </a:r>
            <a:r>
              <a:rPr lang="en-US" altLang="ko-KR" dirty="0" err="1"/>
              <a:t>Spring_of_hometown.mscz</a:t>
            </a:r>
            <a:r>
              <a:rPr lang="en-US" altLang="ko-KR" dirty="0"/>
              <a:t>”</a:t>
            </a:r>
            <a:r>
              <a:rPr lang="ko-KR" altLang="en-US" dirty="0"/>
              <a:t>를 열어서</a:t>
            </a:r>
            <a:endParaRPr lang="en-US" altLang="ko-KR" dirty="0"/>
          </a:p>
          <a:p>
            <a:pPr lvl="1"/>
            <a:r>
              <a:rPr lang="ko-KR" altLang="en-US" dirty="0"/>
              <a:t>낮은음자리표가 있는 </a:t>
            </a:r>
            <a:r>
              <a:rPr lang="en-US" altLang="ko-KR" dirty="0"/>
              <a:t>Staff</a:t>
            </a:r>
            <a:r>
              <a:rPr lang="ko-KR" altLang="en-US" dirty="0"/>
              <a:t>의 각 마디마다 화음을 채워 넣어보세요</a:t>
            </a:r>
            <a:r>
              <a:rPr lang="en-US" altLang="ko-KR" dirty="0"/>
              <a:t>.</a:t>
            </a:r>
          </a:p>
          <a:p>
            <a:r>
              <a:rPr lang="ko-KR" altLang="en-US" sz="2000" dirty="0">
                <a:solidFill>
                  <a:schemeClr val="accent1"/>
                </a:solidFill>
              </a:rPr>
              <a:t>먼저 주요 </a:t>
            </a:r>
            <a:r>
              <a:rPr lang="en-US" altLang="ko-KR" sz="2000" dirty="0">
                <a:solidFill>
                  <a:schemeClr val="accent1"/>
                </a:solidFill>
              </a:rPr>
              <a:t>3</a:t>
            </a:r>
            <a:r>
              <a:rPr lang="ko-KR" altLang="en-US" sz="2000" dirty="0">
                <a:solidFill>
                  <a:schemeClr val="accent1"/>
                </a:solidFill>
              </a:rPr>
              <a:t>화음인 </a:t>
            </a:r>
            <a:r>
              <a:rPr lang="en-US" altLang="ko-KR" sz="2000" dirty="0"/>
              <a:t>C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미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솔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en-US" altLang="ko-KR" sz="2000" dirty="0">
                <a:solidFill>
                  <a:schemeClr val="accent1"/>
                </a:solidFill>
              </a:rPr>
              <a:t>, </a:t>
            </a:r>
            <a:r>
              <a:rPr lang="en-US" altLang="ko-KR" sz="2000" dirty="0"/>
              <a:t>F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파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라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도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en-US" altLang="ko-KR" sz="2000" dirty="0">
                <a:solidFill>
                  <a:schemeClr val="accent1"/>
                </a:solidFill>
              </a:rPr>
              <a:t>, </a:t>
            </a:r>
            <a:r>
              <a:rPr lang="en-US" altLang="ko-KR" sz="2000" dirty="0"/>
              <a:t>G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솔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시</a:t>
            </a:r>
            <a:r>
              <a:rPr lang="en-US" altLang="ko-KR" sz="2000" dirty="0">
                <a:solidFill>
                  <a:schemeClr val="accent6"/>
                </a:solidFill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</a:rPr>
              <a:t>레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r>
              <a:rPr lang="ko-KR" altLang="en-US" sz="2000" dirty="0">
                <a:solidFill>
                  <a:schemeClr val="accent1"/>
                </a:solidFill>
              </a:rPr>
              <a:t>만 사용하여</a:t>
            </a:r>
            <a:r>
              <a:rPr lang="en-US" altLang="ko-KR" sz="2000" dirty="0">
                <a:solidFill>
                  <a:schemeClr val="accent1"/>
                </a:solidFill>
              </a:rPr>
              <a:t>,</a:t>
            </a:r>
          </a:p>
          <a:p>
            <a:pPr lvl="1"/>
            <a:r>
              <a:rPr lang="ko-KR" altLang="en-US" sz="1800" dirty="0">
                <a:solidFill>
                  <a:schemeClr val="accent1"/>
                </a:solidFill>
              </a:rPr>
              <a:t>멜로디와 잘 어울리도록 화음을 넣어보세요</a:t>
            </a:r>
            <a:r>
              <a:rPr lang="en-US" altLang="ko-KR" sz="18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sz="1800" dirty="0"/>
              <a:t>앞의 예시를 커닝하지 않고 만들어 보시면 좋겠습니다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위의 활동이 너무 쉽다면</a:t>
            </a:r>
            <a:endParaRPr lang="en-US" altLang="ko-KR" sz="2000" dirty="0"/>
          </a:p>
          <a:p>
            <a:pPr lvl="1"/>
            <a:r>
              <a:rPr lang="en-US" altLang="ko-KR" sz="1800" dirty="0"/>
              <a:t>Am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라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미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>
                <a:solidFill>
                  <a:schemeClr val="accent6"/>
                </a:solidFill>
              </a:rPr>
              <a:t> </a:t>
            </a:r>
            <a:r>
              <a:rPr lang="en-US" altLang="ko-KR" sz="1800" dirty="0"/>
              <a:t>/ D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레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</a:rPr>
              <a:t>#, </a:t>
            </a:r>
            <a:r>
              <a:rPr lang="ko-KR" altLang="en-US" sz="1800" dirty="0">
                <a:solidFill>
                  <a:schemeClr val="accent6"/>
                </a:solidFill>
              </a:rPr>
              <a:t>라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시♭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chemeClr val="accent6"/>
                </a:solidFill>
              </a:rPr>
              <a:t>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Csus4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파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솔</a:t>
            </a:r>
            <a:r>
              <a:rPr lang="en-US" altLang="ko-KR" sz="1800" dirty="0">
                <a:solidFill>
                  <a:schemeClr val="accent6"/>
                </a:solidFill>
              </a:rPr>
              <a:t>) </a:t>
            </a:r>
            <a:r>
              <a:rPr lang="en-US" altLang="ko-KR" sz="1800" dirty="0"/>
              <a:t>/ Csus2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도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레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솔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800" dirty="0"/>
              <a:t>등의 </a:t>
            </a:r>
            <a:r>
              <a:rPr lang="ko-KR" altLang="en-US" sz="1800" dirty="0">
                <a:solidFill>
                  <a:schemeClr val="accent1"/>
                </a:solidFill>
              </a:rPr>
              <a:t>화음도 넣어보고</a:t>
            </a:r>
            <a:r>
              <a:rPr lang="en-US" altLang="ko-KR" sz="1800" dirty="0">
                <a:solidFill>
                  <a:schemeClr val="accent1"/>
                </a:solidFill>
              </a:rPr>
              <a:t>,</a:t>
            </a:r>
            <a:r>
              <a:rPr lang="ko-KR" altLang="en-US" sz="1800" dirty="0">
                <a:solidFill>
                  <a:schemeClr val="accent1"/>
                </a:solidFill>
              </a:rPr>
              <a:t> 화음이 멜로디와 어울리는지 꼭 들어보세요</a:t>
            </a:r>
            <a:r>
              <a:rPr lang="en-US" altLang="ko-KR" sz="18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ko-KR" altLang="en-US" sz="1800" dirty="0"/>
              <a:t>오늘 자세히 다루지는 않았지만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chemeClr val="accent3"/>
                </a:solidFill>
              </a:rPr>
              <a:t>화음이 앞뒤 화음과 잘 연결되는지도 중요합니다</a:t>
            </a:r>
            <a:r>
              <a:rPr lang="en-US" altLang="ko-KR" sz="1800" dirty="0">
                <a:solidFill>
                  <a:schemeClr val="accent3"/>
                </a:solidFill>
              </a:rPr>
              <a:t>.</a:t>
            </a:r>
          </a:p>
          <a:p>
            <a:pPr lvl="1"/>
            <a:r>
              <a:rPr lang="ko-KR" altLang="en-US" sz="1800" dirty="0"/>
              <a:t>화음을 바꾸는 것만으로도 다른 분위기의 곡을 만들 수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>
                <a:solidFill>
                  <a:schemeClr val="accent2"/>
                </a:solidFill>
              </a:rPr>
              <a:t>과제</a:t>
            </a:r>
            <a:r>
              <a:rPr lang="en-US" altLang="ko-KR" sz="2000" dirty="0">
                <a:solidFill>
                  <a:schemeClr val="accent2"/>
                </a:solidFill>
              </a:rPr>
              <a:t>) </a:t>
            </a:r>
            <a:r>
              <a:rPr lang="ko-KR" altLang="en-US" sz="2000" dirty="0"/>
              <a:t>화음을 모두 채웠으면 </a:t>
            </a:r>
            <a:r>
              <a:rPr lang="en-US" altLang="ko-KR" sz="2000" dirty="0"/>
              <a:t>MIDI</a:t>
            </a:r>
            <a:r>
              <a:rPr lang="ko-KR" altLang="en-US" sz="2000" dirty="0"/>
              <a:t>로 </a:t>
            </a:r>
            <a:r>
              <a:rPr lang="en-US" altLang="ko-KR" sz="2000" dirty="0"/>
              <a:t>export</a:t>
            </a:r>
            <a:r>
              <a:rPr lang="ko-KR" altLang="en-US" sz="2000" dirty="0"/>
              <a:t>하여 </a:t>
            </a:r>
            <a:r>
              <a:rPr lang="en-US" altLang="ko-KR" sz="2000" dirty="0">
                <a:solidFill>
                  <a:schemeClr val="accent4"/>
                </a:solidFill>
              </a:rPr>
              <a:t>#</a:t>
            </a:r>
            <a:r>
              <a:rPr lang="ko-KR" altLang="en-US" sz="2000" dirty="0">
                <a:solidFill>
                  <a:schemeClr val="accent4"/>
                </a:solidFill>
              </a:rPr>
              <a:t>🎼</a:t>
            </a:r>
            <a:r>
              <a:rPr lang="ko-KR" altLang="en-US" sz="2000" dirty="0" err="1">
                <a:solidFill>
                  <a:schemeClr val="accent4"/>
                </a:solidFill>
              </a:rPr>
              <a:t>내가만든음악</a:t>
            </a:r>
            <a:r>
              <a:rPr lang="ko-KR" altLang="en-US" sz="2000" dirty="0"/>
              <a:t> 채널에 올려주세요</a:t>
            </a:r>
            <a:r>
              <a:rPr lang="en-US" altLang="ko-KR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976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주차 세미나는 </a:t>
            </a:r>
            <a:r>
              <a:rPr lang="en-US" altLang="ko-KR" dirty="0">
                <a:solidFill>
                  <a:schemeClr val="accent4"/>
                </a:solidFill>
              </a:rPr>
              <a:t>4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11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4/18, 4/25</a:t>
            </a:r>
            <a:r>
              <a:rPr lang="ko-KR" altLang="en-US" dirty="0">
                <a:solidFill>
                  <a:schemeClr val="accent2"/>
                </a:solidFill>
              </a:rPr>
              <a:t>에는 중간고사 기간이므로 쉽니다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주차 세미나는 </a:t>
            </a:r>
            <a:r>
              <a:rPr lang="en-US" altLang="ko-KR" dirty="0"/>
              <a:t>5/2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목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에 열릴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장소는 그대로 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FluidSynth</a:t>
            </a:r>
            <a:r>
              <a:rPr lang="ko-KR" altLang="en-US" dirty="0"/>
              <a:t>와 </a:t>
            </a:r>
            <a:r>
              <a:rPr lang="en-US" altLang="ko-KR" dirty="0"/>
              <a:t>Audacity</a:t>
            </a:r>
            <a:r>
              <a:rPr lang="ko-KR" altLang="en-US" dirty="0"/>
              <a:t>가 설치된 💻노트북💻을 지참하시기 바랍니다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FluidSynth</a:t>
            </a:r>
            <a:r>
              <a:rPr lang="en-US" altLang="ko-KR" sz="2000" dirty="0"/>
              <a:t> </a:t>
            </a:r>
            <a:r>
              <a:rPr lang="ko-KR" altLang="en-US" sz="2000" dirty="0"/>
              <a:t>기본 사용법 익히기</a:t>
            </a:r>
            <a:endParaRPr lang="en-US" altLang="ko-KR" sz="2000" dirty="0"/>
          </a:p>
          <a:p>
            <a:pPr lvl="1"/>
            <a:r>
              <a:rPr lang="ko-KR" altLang="en-US" sz="1600" dirty="0"/>
              <a:t>사운드폰트 적용하여 음악 합성하기</a:t>
            </a:r>
            <a:endParaRPr lang="en-US" altLang="ko-KR" sz="1600" dirty="0"/>
          </a:p>
          <a:p>
            <a:r>
              <a:rPr lang="en-US" altLang="ko-KR" sz="2000" dirty="0"/>
              <a:t>Audacity </a:t>
            </a:r>
            <a:r>
              <a:rPr lang="ko-KR" altLang="en-US" sz="2000" dirty="0"/>
              <a:t>기본 사용법 익히기</a:t>
            </a:r>
            <a:endParaRPr lang="en-US" altLang="ko-KR" sz="2000" dirty="0"/>
          </a:p>
          <a:p>
            <a:pPr lvl="1"/>
            <a:r>
              <a:rPr lang="ko-KR" altLang="en-US" sz="1600" dirty="0"/>
              <a:t>녹음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마이크</a:t>
            </a:r>
            <a:r>
              <a:rPr lang="en-US" altLang="ko-KR" sz="1600" dirty="0">
                <a:solidFill>
                  <a:schemeClr val="accent6"/>
                </a:solidFill>
              </a:rPr>
              <a:t>, </a:t>
            </a:r>
            <a:r>
              <a:rPr lang="ko-KR" altLang="en-US" sz="1600" dirty="0">
                <a:solidFill>
                  <a:schemeClr val="accent6"/>
                </a:solidFill>
              </a:rPr>
              <a:t>스피커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재생</a:t>
            </a:r>
            <a:r>
              <a:rPr lang="en-US" altLang="ko-KR" sz="1600" dirty="0"/>
              <a:t>, </a:t>
            </a:r>
            <a:r>
              <a:rPr lang="ko-KR" altLang="en-US" sz="1600" dirty="0"/>
              <a:t>일시정지</a:t>
            </a:r>
            <a:r>
              <a:rPr lang="en-US" altLang="ko-KR" sz="1600" dirty="0"/>
              <a:t>, </a:t>
            </a:r>
            <a:r>
              <a:rPr lang="ko-KR" altLang="en-US" sz="1600" dirty="0"/>
              <a:t>정지 </a:t>
            </a:r>
            <a:r>
              <a:rPr lang="en-US" altLang="ko-KR" sz="1600" dirty="0"/>
              <a:t>/ </a:t>
            </a:r>
            <a:r>
              <a:rPr lang="ko-KR" altLang="en-US" sz="1600" dirty="0"/>
              <a:t>트랙 </a:t>
            </a:r>
            <a:r>
              <a:rPr lang="ko-KR" altLang="en-US" sz="1600" dirty="0" err="1"/>
              <a:t>음소거</a:t>
            </a:r>
            <a:r>
              <a:rPr lang="en-US" altLang="ko-KR" sz="1600" dirty="0"/>
              <a:t>, </a:t>
            </a:r>
            <a:r>
              <a:rPr lang="ko-KR" altLang="en-US" sz="1600" dirty="0"/>
              <a:t>볼륨 조절</a:t>
            </a:r>
            <a:r>
              <a:rPr lang="en-US" altLang="ko-KR" sz="1600" dirty="0"/>
              <a:t>, </a:t>
            </a:r>
            <a:r>
              <a:rPr lang="ko-KR" altLang="en-US" sz="1600" dirty="0"/>
              <a:t>스테레오 좌우 크기 조절</a:t>
            </a:r>
            <a:endParaRPr lang="en-US" altLang="ko-KR" sz="1600" dirty="0"/>
          </a:p>
          <a:p>
            <a:pPr lvl="1"/>
            <a:r>
              <a:rPr lang="ko-KR" altLang="en-US" sz="1600" dirty="0"/>
              <a:t>생성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순음</a:t>
            </a:r>
            <a:r>
              <a:rPr lang="en-US" altLang="ko-KR" sz="1600" dirty="0">
                <a:solidFill>
                  <a:schemeClr val="accent6"/>
                </a:solidFill>
              </a:rPr>
              <a:t>, </a:t>
            </a:r>
            <a:r>
              <a:rPr lang="ko-KR" altLang="en-US" sz="1600" dirty="0">
                <a:solidFill>
                  <a:schemeClr val="accent6"/>
                </a:solidFill>
              </a:rPr>
              <a:t>소음</a:t>
            </a:r>
            <a:r>
              <a:rPr lang="en-US" altLang="ko-KR" sz="1600" dirty="0">
                <a:solidFill>
                  <a:schemeClr val="accent6"/>
                </a:solidFill>
              </a:rPr>
              <a:t>, </a:t>
            </a:r>
            <a:r>
              <a:rPr lang="ko-KR" altLang="en-US" sz="1600" dirty="0">
                <a:solidFill>
                  <a:schemeClr val="accent6"/>
                </a:solidFill>
              </a:rPr>
              <a:t>메트로놈 등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효과 적용</a:t>
            </a:r>
            <a:endParaRPr lang="en-US" altLang="ko-KR" sz="1600" dirty="0"/>
          </a:p>
          <a:p>
            <a:pPr lvl="2"/>
            <a:r>
              <a:rPr lang="ko-KR" altLang="en-US" sz="1400" dirty="0"/>
              <a:t>증폭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리버브</a:t>
            </a:r>
            <a:r>
              <a:rPr lang="ko-KR" altLang="en-US" sz="1400" dirty="0"/>
              <a:t> </a:t>
            </a:r>
            <a:r>
              <a:rPr lang="en-US" altLang="ko-KR" sz="1400" dirty="0"/>
              <a:t>/ High Pass Filter / Low Pass Filter / </a:t>
            </a:r>
            <a:r>
              <a:rPr lang="ko-KR" altLang="en-US" sz="1400" dirty="0"/>
              <a:t>반복</a:t>
            </a:r>
            <a:r>
              <a:rPr lang="en-US" altLang="ko-KR" sz="1400" dirty="0"/>
              <a:t> / </a:t>
            </a:r>
            <a:r>
              <a:rPr lang="ko-KR" altLang="en-US" sz="1400" dirty="0"/>
              <a:t>에코 </a:t>
            </a:r>
            <a:r>
              <a:rPr lang="en-US" altLang="ko-KR" sz="1400" dirty="0"/>
              <a:t>/ </a:t>
            </a:r>
            <a:r>
              <a:rPr lang="ko-KR" altLang="en-US" sz="1400" dirty="0"/>
              <a:t>역방향 </a:t>
            </a:r>
            <a:r>
              <a:rPr lang="en-US" altLang="ko-KR" sz="1400" dirty="0"/>
              <a:t>/ </a:t>
            </a:r>
            <a:r>
              <a:rPr lang="ko-KR" altLang="en-US" sz="1400" dirty="0"/>
              <a:t>와와 </a:t>
            </a:r>
            <a:r>
              <a:rPr lang="en-US" altLang="ko-KR" sz="1400" dirty="0"/>
              <a:t>/ </a:t>
            </a:r>
            <a:r>
              <a:rPr lang="ko-KR" altLang="en-US" sz="1400" dirty="0"/>
              <a:t>왜곡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인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</a:t>
            </a:r>
            <a:r>
              <a:rPr lang="en-US" altLang="ko-KR" sz="1400" dirty="0"/>
              <a:t>/ </a:t>
            </a:r>
            <a:r>
              <a:rPr lang="en-US" altLang="ko-KR" sz="1400" dirty="0" err="1"/>
              <a:t>Paulstretch</a:t>
            </a:r>
            <a:endParaRPr lang="en-US" altLang="ko-KR" sz="1400" dirty="0"/>
          </a:p>
          <a:p>
            <a:pPr lvl="1"/>
            <a:r>
              <a:rPr lang="ko-KR" altLang="en-US" sz="1600" dirty="0"/>
              <a:t>프로젝트 저장 </a:t>
            </a:r>
            <a:r>
              <a:rPr lang="en-US" altLang="ko-KR" sz="1600" dirty="0"/>
              <a:t>/ </a:t>
            </a:r>
            <a:r>
              <a:rPr lang="ko-KR" altLang="en-US" sz="1600" dirty="0"/>
              <a:t>내보내기</a:t>
            </a:r>
            <a:r>
              <a:rPr lang="en-US" altLang="ko-KR" sz="1600" dirty="0">
                <a:solidFill>
                  <a:schemeClr val="accent6"/>
                </a:solidFill>
              </a:rPr>
              <a:t>(MP3, WAV </a:t>
            </a:r>
            <a:r>
              <a:rPr lang="ko-KR" altLang="en-US" sz="1600" dirty="0">
                <a:solidFill>
                  <a:schemeClr val="accent6"/>
                </a:solidFill>
              </a:rPr>
              <a:t>등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메타데이터 편집</a:t>
            </a:r>
            <a:endParaRPr lang="en-US" altLang="ko-KR" sz="1600" dirty="0"/>
          </a:p>
          <a:p>
            <a:r>
              <a:rPr lang="ko-KR" altLang="en-US" sz="2000" dirty="0">
                <a:solidFill>
                  <a:schemeClr val="accent1"/>
                </a:solidFill>
              </a:rPr>
              <a:t>실습</a:t>
            </a:r>
            <a:r>
              <a:rPr lang="en-US" altLang="ko-KR" sz="2000" dirty="0">
                <a:solidFill>
                  <a:schemeClr val="accent1"/>
                </a:solidFill>
              </a:rPr>
              <a:t>: </a:t>
            </a:r>
            <a:r>
              <a:rPr lang="ko-KR" altLang="en-US" sz="2000" dirty="0"/>
              <a:t>화음부터 작곡하기</a:t>
            </a:r>
            <a:endParaRPr lang="en-US" altLang="ko-KR" sz="2000" dirty="0"/>
          </a:p>
          <a:p>
            <a:pPr lvl="1"/>
            <a:r>
              <a:rPr lang="en-US" altLang="ko-KR" sz="1600" dirty="0"/>
              <a:t>“</a:t>
            </a:r>
            <a:r>
              <a:rPr lang="ko-KR" altLang="en-US" sz="1600" dirty="0"/>
              <a:t>작곡 도우미</a:t>
            </a:r>
            <a:r>
              <a:rPr lang="en-US" altLang="ko-KR" sz="1600" dirty="0"/>
              <a:t>”</a:t>
            </a:r>
            <a:r>
              <a:rPr lang="ko-KR" altLang="en-US" sz="1600" dirty="0"/>
              <a:t>로 </a:t>
            </a:r>
            <a:r>
              <a:rPr lang="en-US" altLang="ko-KR" sz="1600" dirty="0"/>
              <a:t>8</a:t>
            </a:r>
            <a:r>
              <a:rPr lang="ko-KR" altLang="en-US" sz="1600" dirty="0"/>
              <a:t>마디</a:t>
            </a:r>
            <a:r>
              <a:rPr lang="en-US" altLang="ko-KR" sz="1600" dirty="0">
                <a:solidFill>
                  <a:schemeClr val="accent6"/>
                </a:solidFill>
              </a:rPr>
              <a:t>(16</a:t>
            </a:r>
            <a:r>
              <a:rPr lang="ko-KR" altLang="en-US" sz="1600" dirty="0">
                <a:solidFill>
                  <a:schemeClr val="accent6"/>
                </a:solidFill>
              </a:rPr>
              <a:t>초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의 곡을 작곡해 봅니다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“</a:t>
            </a:r>
            <a:r>
              <a:rPr lang="ko-KR" altLang="en-US" sz="1600" dirty="0"/>
              <a:t>작곡 도우미</a:t>
            </a:r>
            <a:r>
              <a:rPr lang="en-US" altLang="ko-KR" sz="1600" dirty="0"/>
              <a:t>”</a:t>
            </a:r>
            <a:r>
              <a:rPr lang="ko-KR" altLang="en-US" sz="1600" dirty="0"/>
              <a:t>로 만든 </a:t>
            </a:r>
            <a:r>
              <a:rPr lang="en-US" altLang="ko-KR" sz="1600" dirty="0"/>
              <a:t>MIDI </a:t>
            </a:r>
            <a:r>
              <a:rPr lang="ko-KR" altLang="en-US" sz="1600" dirty="0"/>
              <a:t>파일을 재생하여 </a:t>
            </a:r>
            <a:r>
              <a:rPr lang="en-US" altLang="ko-KR" sz="1600" dirty="0"/>
              <a:t>Audacity</a:t>
            </a:r>
            <a:r>
              <a:rPr lang="ko-KR" altLang="en-US" sz="1600" dirty="0"/>
              <a:t>로 녹음합니다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20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화음과 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02BAA-CBDC-416D-A1EC-28656C864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8714"/>
          </a:xfrm>
        </p:spPr>
        <p:txBody>
          <a:bodyPr/>
          <a:lstStyle/>
          <a:p>
            <a:r>
              <a:rPr lang="ko-KR" altLang="en-US" dirty="0"/>
              <a:t>화음</a:t>
            </a:r>
            <a:r>
              <a:rPr lang="en-US" altLang="ko-KR" dirty="0"/>
              <a:t>(Chord, 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높이가 다른 둘 이상의 음이 동시에 울렸을 때 나는 소리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4</a:t>
            </a:r>
            <a:r>
              <a:rPr lang="ko-KR" altLang="en-US" dirty="0">
                <a:solidFill>
                  <a:schemeClr val="accent1"/>
                </a:solidFill>
              </a:rPr>
              <a:t>주차 때 다뤘습니다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https://ko.wikipedia.org/wiki/</a:t>
            </a:r>
            <a:r>
              <a:rPr lang="ko-KR" altLang="en-US" dirty="0">
                <a:hlinkClick r:id="rId2"/>
              </a:rPr>
              <a:t>화음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화성</a:t>
            </a:r>
            <a:r>
              <a:rPr lang="en-US" altLang="ko-KR" dirty="0"/>
              <a:t>(Harmony)</a:t>
            </a:r>
          </a:p>
          <a:p>
            <a:pPr lvl="1"/>
            <a:r>
              <a:rPr lang="ko-KR" altLang="en-US" dirty="0">
                <a:solidFill>
                  <a:schemeClr val="accent4"/>
                </a:solidFill>
              </a:rPr>
              <a:t>음악 속에서 화음이 연속함으로써 생기는 음향의 시간적 흐름</a:t>
            </a:r>
            <a:endParaRPr lang="en-US" altLang="ko-KR" dirty="0">
              <a:solidFill>
                <a:schemeClr val="accent4"/>
              </a:solidFill>
            </a:endParaRPr>
          </a:p>
          <a:p>
            <a:pPr lvl="1"/>
            <a:r>
              <a:rPr lang="ko-KR" altLang="en-US" dirty="0"/>
              <a:t>화음의 수평적 배치가 화성을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화성법</a:t>
            </a:r>
            <a:r>
              <a:rPr lang="en-US" altLang="ko-KR" dirty="0"/>
              <a:t>’</a:t>
            </a:r>
            <a:r>
              <a:rPr lang="ko-KR" altLang="en-US" dirty="0"/>
              <a:t>이라고 하면 전통적인 </a:t>
            </a:r>
            <a:r>
              <a:rPr lang="en-US" altLang="ko-KR" dirty="0"/>
              <a:t>‘</a:t>
            </a:r>
            <a:r>
              <a:rPr lang="ko-KR" altLang="en-US" dirty="0"/>
              <a:t>기능화성법</a:t>
            </a:r>
            <a:r>
              <a:rPr lang="en-US" altLang="ko-KR" dirty="0"/>
              <a:t>’</a:t>
            </a:r>
            <a:r>
              <a:rPr lang="ko-KR" altLang="en-US" dirty="0"/>
              <a:t>과 현대적인 </a:t>
            </a:r>
            <a:r>
              <a:rPr lang="en-US" altLang="ko-KR" dirty="0"/>
              <a:t>‘</a:t>
            </a:r>
            <a:r>
              <a:rPr lang="ko-KR" altLang="en-US" dirty="0"/>
              <a:t>재즈화성법</a:t>
            </a:r>
            <a:r>
              <a:rPr lang="en-US" altLang="ko-KR" dirty="0"/>
              <a:t>’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알면 작곡에도 도움이 되지만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작곡할 때보다 곡을 분석할 때 더 도움이 됩니다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>
                <a:hlinkClick r:id="rId3"/>
              </a:rPr>
              <a:t>화성</a:t>
            </a:r>
            <a:r>
              <a:rPr lang="en-US" altLang="ko-KR" dirty="0">
                <a:hlinkClick r:id="rId3"/>
              </a:rPr>
              <a:t>_(</a:t>
            </a:r>
            <a:r>
              <a:rPr lang="ko-KR" altLang="en-US" dirty="0">
                <a:hlinkClick r:id="rId3"/>
              </a:rPr>
              <a:t>음악</a:t>
            </a:r>
            <a:r>
              <a:rPr lang="en-US" altLang="ko-KR" dirty="0">
                <a:hlinkClick r:id="rId3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669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기능화성법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ko-KR" altLang="en-US" dirty="0"/>
              <a:t>화음 여러 개를 시간에 따라 수평적으로 배치하면 화성이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화음은 음악에서 특정 기능을 수행할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긴장을 유발하거나</a:t>
            </a:r>
            <a:endParaRPr lang="en-US" altLang="ko-KR" dirty="0"/>
          </a:p>
          <a:p>
            <a:pPr lvl="1"/>
            <a:r>
              <a:rPr lang="ko-KR" altLang="en-US" dirty="0"/>
              <a:t>긴장을 해소하여 편안하게 만들거나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적절한 화성 진행을 통해 음악이 앞으로 나아간다는 느낌을 만들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현재 조성에 따라</a:t>
            </a:r>
            <a:r>
              <a:rPr lang="en-US" altLang="ko-KR" dirty="0"/>
              <a:t>, </a:t>
            </a:r>
            <a:r>
              <a:rPr lang="ko-KR" altLang="en-US" dirty="0"/>
              <a:t>멜로디에 따라</a:t>
            </a:r>
            <a:r>
              <a:rPr lang="en-US" altLang="ko-KR" dirty="0"/>
              <a:t>, </a:t>
            </a:r>
            <a:r>
              <a:rPr lang="ko-KR" altLang="en-US" dirty="0"/>
              <a:t>그리고 이전 화음에 따라</a:t>
            </a:r>
            <a:br>
              <a:rPr lang="en-US" altLang="ko-KR" dirty="0"/>
            </a:br>
            <a:r>
              <a:rPr lang="ko-KR" altLang="en-US" dirty="0"/>
              <a:t>다음에 놓일 때 자연스러운 화음들이 있고 아닌 화음들이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61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Diatonic Chord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36706"/>
          </a:xfrm>
        </p:spPr>
        <p:txBody>
          <a:bodyPr>
            <a:norm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Major</a:t>
            </a:r>
            <a:r>
              <a:rPr lang="ko-KR" altLang="en-US" dirty="0"/>
              <a:t>의 장음계를 생각해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음계에 속하는 각 음을 근음으로 하고</a:t>
            </a:r>
            <a:r>
              <a:rPr lang="en-US" altLang="ko-KR" dirty="0"/>
              <a:t>, </a:t>
            </a:r>
            <a:r>
              <a:rPr lang="ko-KR" altLang="en-US" dirty="0"/>
              <a:t>여기에 </a:t>
            </a:r>
            <a:r>
              <a:rPr lang="en-US" altLang="ko-KR" dirty="0"/>
              <a:t>3</a:t>
            </a:r>
            <a:r>
              <a:rPr lang="ko-KR" altLang="en-US" dirty="0"/>
              <a:t>음과 </a:t>
            </a:r>
            <a:r>
              <a:rPr lang="en-US" altLang="ko-KR" dirty="0"/>
              <a:t>5</a:t>
            </a:r>
            <a:r>
              <a:rPr lang="ko-KR" altLang="en-US" dirty="0"/>
              <a:t>음을 더해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화음을 만들어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임시표는 사용하지 말고</a:t>
            </a:r>
            <a:r>
              <a:rPr lang="en-US" altLang="ko-KR" dirty="0"/>
              <a:t>, </a:t>
            </a:r>
            <a:r>
              <a:rPr lang="ko-KR" altLang="en-US" dirty="0"/>
              <a:t>음계에 있는 음들만 사용하여 쌓아 올려 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이렇게 온음계만 사용하여 만들어지는 </a:t>
            </a:r>
            <a:r>
              <a:rPr lang="en-US" altLang="ko-KR" dirty="0"/>
              <a:t>3</a:t>
            </a:r>
            <a:r>
              <a:rPr lang="ko-KR" altLang="en-US" dirty="0"/>
              <a:t>화음들을 </a:t>
            </a:r>
            <a:r>
              <a:rPr lang="en-US" altLang="ko-KR" dirty="0">
                <a:solidFill>
                  <a:schemeClr val="accent4"/>
                </a:solidFill>
              </a:rPr>
              <a:t>diatonic chord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958C5E-7D34-9510-74EE-900648D4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34" y="2605200"/>
            <a:ext cx="3177815" cy="655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60782-F832-B361-A68C-F3134312C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58" y="4493367"/>
            <a:ext cx="5020071" cy="1221429"/>
          </a:xfrm>
          <a:prstGeom prst="rect">
            <a:avLst/>
          </a:prstGeom>
        </p:spPr>
      </p:pic>
      <p:pic>
        <p:nvPicPr>
          <p:cNvPr id="8" name="Roman Numeral">
            <a:hlinkClick r:id="" action="ppaction://media"/>
            <a:extLst>
              <a:ext uri="{FF2B5EF4-FFF2-40B4-BE49-F238E27FC236}">
                <a16:creationId xmlns:a16="http://schemas.microsoft.com/office/drawing/2014/main" id="{1449478F-11BD-4DB1-7EA2-15D0E70EB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2879" y="48733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5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Roman Numeral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이 화음들의 이름을 앞서 배운 대로 맞혀보세요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이들을 절대적인 </a:t>
            </a:r>
            <a:r>
              <a:rPr lang="ko-KR" altLang="en-US" sz="2000" dirty="0" err="1"/>
              <a:t>음이름</a:t>
            </a:r>
            <a:r>
              <a:rPr lang="ko-KR" altLang="en-US" sz="2000" dirty="0"/>
              <a:t> 대신</a:t>
            </a:r>
            <a:r>
              <a:rPr lang="en-US" altLang="ko-KR" sz="2000" dirty="0"/>
              <a:t>, </a:t>
            </a:r>
            <a:r>
              <a:rPr lang="ko-KR" altLang="en-US" sz="2000" dirty="0"/>
              <a:t>으뜸음에 상대적인 이름으로 부를 수도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dirty="0"/>
              <a:t>이러한 이름을 </a:t>
            </a:r>
            <a:r>
              <a:rPr lang="en-US" altLang="ko-KR" dirty="0">
                <a:solidFill>
                  <a:schemeClr val="accent4"/>
                </a:solidFill>
              </a:rPr>
              <a:t>Roman numeral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B60782-F832-B361-A68C-F3134312C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43" y="2552600"/>
            <a:ext cx="5020071" cy="1221429"/>
          </a:xfrm>
          <a:prstGeom prst="rect">
            <a:avLst/>
          </a:prstGeom>
        </p:spPr>
      </p:pic>
      <p:pic>
        <p:nvPicPr>
          <p:cNvPr id="8" name="Roman Numeral">
            <a:hlinkClick r:id="" action="ppaction://media"/>
            <a:extLst>
              <a:ext uri="{FF2B5EF4-FFF2-40B4-BE49-F238E27FC236}">
                <a16:creationId xmlns:a16="http://schemas.microsoft.com/office/drawing/2014/main" id="{1449478F-11BD-4DB1-7EA2-15D0E70EB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0406" y="291963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B8965-D82E-FCD3-05D5-C7C83D90D646}"/>
              </a:ext>
            </a:extLst>
          </p:cNvPr>
          <p:cNvSpPr txBox="1"/>
          <p:nvPr/>
        </p:nvSpPr>
        <p:spPr>
          <a:xfrm>
            <a:off x="2295330" y="3680803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C     Dm   Em     F            G     Am  </a:t>
            </a:r>
            <a:r>
              <a:rPr lang="en-US" altLang="ko-KR" dirty="0" err="1">
                <a:solidFill>
                  <a:schemeClr val="accent2"/>
                </a:solidFill>
              </a:rPr>
              <a:t>Bdim</a:t>
            </a:r>
            <a:r>
              <a:rPr lang="en-US" altLang="ko-KR" dirty="0">
                <a:solidFill>
                  <a:schemeClr val="accent2"/>
                </a:solidFill>
              </a:rPr>
              <a:t>  C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227F-06F8-DCA9-090C-12F53A6CBDEC}"/>
              </a:ext>
            </a:extLst>
          </p:cNvPr>
          <p:cNvSpPr txBox="1"/>
          <p:nvPr/>
        </p:nvSpPr>
        <p:spPr>
          <a:xfrm>
            <a:off x="408411" y="3669051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Chord: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617C1-698A-AF5C-8538-1CDC14E47920}"/>
              </a:ext>
            </a:extLst>
          </p:cNvPr>
          <p:cNvSpPr txBox="1"/>
          <p:nvPr/>
        </p:nvSpPr>
        <p:spPr>
          <a:xfrm>
            <a:off x="2295329" y="4048266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I        ii        iii      IV           V       vi      </a:t>
            </a:r>
            <a:r>
              <a:rPr lang="en-US" altLang="ko-KR" dirty="0" err="1"/>
              <a:t>vii</a:t>
            </a:r>
            <a:r>
              <a:rPr lang="en-US" altLang="ko-KR" b="1" baseline="30000" dirty="0" err="1"/>
              <a:t>o</a:t>
            </a:r>
            <a:r>
              <a:rPr lang="en-US" altLang="ko-KR" dirty="0"/>
              <a:t>     I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95C0D-05C9-E36F-7D02-79CF732E0501}"/>
              </a:ext>
            </a:extLst>
          </p:cNvPr>
          <p:cNvSpPr txBox="1"/>
          <p:nvPr/>
        </p:nvSpPr>
        <p:spPr>
          <a:xfrm>
            <a:off x="408411" y="4037728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Roman numeral: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4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Roman Numeral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Roman numeral</a:t>
            </a:r>
            <a:r>
              <a:rPr lang="ko-KR" altLang="en-US" sz="2000" dirty="0"/>
              <a:t>로 표기하면 조성의 으뜸음이 바뀌더라도 이름이 변하지 않습니다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B60782-F832-B361-A68C-F3134312C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043" y="2552600"/>
            <a:ext cx="5020071" cy="1221429"/>
          </a:xfrm>
          <a:prstGeom prst="rect">
            <a:avLst/>
          </a:prstGeom>
        </p:spPr>
      </p:pic>
      <p:pic>
        <p:nvPicPr>
          <p:cNvPr id="8" name="Roman Numeral">
            <a:hlinkClick r:id="" action="ppaction://media"/>
            <a:extLst>
              <a:ext uri="{FF2B5EF4-FFF2-40B4-BE49-F238E27FC236}">
                <a16:creationId xmlns:a16="http://schemas.microsoft.com/office/drawing/2014/main" id="{1449478F-11BD-4DB1-7EA2-15D0E70EB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0406" y="291963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B8965-D82E-FCD3-05D5-C7C83D90D646}"/>
              </a:ext>
            </a:extLst>
          </p:cNvPr>
          <p:cNvSpPr txBox="1"/>
          <p:nvPr/>
        </p:nvSpPr>
        <p:spPr>
          <a:xfrm>
            <a:off x="2295330" y="3680803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    Dm   Em     F            G     Am  </a:t>
            </a:r>
            <a:r>
              <a:rPr lang="en-US" altLang="ko-KR" dirty="0" err="1"/>
              <a:t>Bdim</a:t>
            </a:r>
            <a:r>
              <a:rPr lang="en-US" altLang="ko-KR" dirty="0"/>
              <a:t>  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B13DB-F615-5034-D645-3F689A03475D}"/>
              </a:ext>
            </a:extLst>
          </p:cNvPr>
          <p:cNvSpPr txBox="1"/>
          <p:nvPr/>
        </p:nvSpPr>
        <p:spPr>
          <a:xfrm>
            <a:off x="2295329" y="4048266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I        ii        iii      IV           V       vi      </a:t>
            </a:r>
            <a:r>
              <a:rPr lang="en-US" altLang="ko-KR" dirty="0" err="1"/>
              <a:t>vii</a:t>
            </a:r>
            <a:r>
              <a:rPr lang="en-US" altLang="ko-KR" b="1" baseline="30000" dirty="0" err="1"/>
              <a:t>o</a:t>
            </a:r>
            <a:r>
              <a:rPr lang="en-US" altLang="ko-KR" dirty="0"/>
              <a:t>     I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E8C98-707D-9CF9-DD19-2BEB23AA4EFB}"/>
              </a:ext>
            </a:extLst>
          </p:cNvPr>
          <p:cNvSpPr txBox="1"/>
          <p:nvPr/>
        </p:nvSpPr>
        <p:spPr>
          <a:xfrm>
            <a:off x="408411" y="4037728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Roman numeral: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227F-06F8-DCA9-090C-12F53A6CBDEC}"/>
              </a:ext>
            </a:extLst>
          </p:cNvPr>
          <p:cNvSpPr txBox="1"/>
          <p:nvPr/>
        </p:nvSpPr>
        <p:spPr>
          <a:xfrm>
            <a:off x="408411" y="3669051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Chord: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8D442-63B8-0B0B-956A-A692ED3C8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119" y="4550100"/>
            <a:ext cx="5379996" cy="1194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5110A-394A-6875-72A6-23DE1C1AFFD8}"/>
              </a:ext>
            </a:extLst>
          </p:cNvPr>
          <p:cNvSpPr txBox="1"/>
          <p:nvPr/>
        </p:nvSpPr>
        <p:spPr>
          <a:xfrm>
            <a:off x="2279247" y="5692122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     Em  </a:t>
            </a:r>
            <a:r>
              <a:rPr lang="en-US" altLang="ko-KR" dirty="0" err="1"/>
              <a:t>F#m</a:t>
            </a:r>
            <a:r>
              <a:rPr lang="en-US" altLang="ko-KR" dirty="0"/>
              <a:t>  G             A     Bm  </a:t>
            </a:r>
            <a:r>
              <a:rPr lang="en-US" altLang="ko-KR" dirty="0" err="1"/>
              <a:t>C#dim</a:t>
            </a:r>
            <a:r>
              <a:rPr lang="en-US" altLang="ko-KR" dirty="0"/>
              <a:t> D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A4F8-6B79-208C-3704-EF59628D0682}"/>
              </a:ext>
            </a:extLst>
          </p:cNvPr>
          <p:cNvSpPr txBox="1"/>
          <p:nvPr/>
        </p:nvSpPr>
        <p:spPr>
          <a:xfrm>
            <a:off x="2279246" y="6059585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I        ii        iii      IV           V       vi      </a:t>
            </a:r>
            <a:r>
              <a:rPr lang="en-US" altLang="ko-KR" dirty="0" err="1"/>
              <a:t>vii</a:t>
            </a:r>
            <a:r>
              <a:rPr lang="en-US" altLang="ko-KR" b="1" baseline="30000" dirty="0" err="1"/>
              <a:t>o</a:t>
            </a:r>
            <a:r>
              <a:rPr lang="en-US" altLang="ko-KR" dirty="0"/>
              <a:t>     I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12A01-E809-6C17-D4B7-10FB0538A216}"/>
              </a:ext>
            </a:extLst>
          </p:cNvPr>
          <p:cNvSpPr txBox="1"/>
          <p:nvPr/>
        </p:nvSpPr>
        <p:spPr>
          <a:xfrm>
            <a:off x="392328" y="6049047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Roman numeral: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CFF36-8E12-B87C-8211-61C2EB3F3F0F}"/>
              </a:ext>
            </a:extLst>
          </p:cNvPr>
          <p:cNvSpPr txBox="1"/>
          <p:nvPr/>
        </p:nvSpPr>
        <p:spPr>
          <a:xfrm>
            <a:off x="392328" y="5680370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Chord:</a:t>
            </a:r>
            <a:endParaRPr lang="ko-KR" altLang="en-US" dirty="0"/>
          </a:p>
        </p:txBody>
      </p:sp>
      <p:pic>
        <p:nvPicPr>
          <p:cNvPr id="16" name="Roman numeral in D major">
            <a:hlinkClick r:id="" action="ppaction://media"/>
            <a:extLst>
              <a:ext uri="{FF2B5EF4-FFF2-40B4-BE49-F238E27FC236}">
                <a16:creationId xmlns:a16="http://schemas.microsoft.com/office/drawing/2014/main" id="{4606A2FD-9539-3971-8013-2FAD31BD11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0406" y="49035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253F-00AD-4E56-BA58-D77BBE5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Roman Numeral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C8389-4CA1-438B-AE74-85F2114F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en-US" altLang="ko-KR" dirty="0"/>
              <a:t>Roman numeral</a:t>
            </a:r>
            <a:r>
              <a:rPr lang="ko-KR" altLang="en-US" dirty="0"/>
              <a:t>을 표기할 때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장</a:t>
            </a:r>
            <a:r>
              <a:rPr lang="en-US" altLang="ko-KR" dirty="0"/>
              <a:t>3</a:t>
            </a:r>
            <a:r>
              <a:rPr lang="ko-KR" altLang="en-US" dirty="0"/>
              <a:t>화음의 경우 대문자로 표기합니다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(m)</a:t>
            </a:r>
            <a:r>
              <a:rPr lang="ko-KR" altLang="en-US" dirty="0"/>
              <a:t>의 경우 소문자로 표기합니다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감</a:t>
            </a:r>
            <a:r>
              <a:rPr lang="en-US" altLang="ko-KR" dirty="0"/>
              <a:t>3</a:t>
            </a:r>
            <a:r>
              <a:rPr lang="ko-KR" altLang="en-US" dirty="0"/>
              <a:t>화음</a:t>
            </a:r>
            <a:r>
              <a:rPr lang="en-US" altLang="ko-KR" dirty="0">
                <a:solidFill>
                  <a:schemeClr val="accent6"/>
                </a:solidFill>
              </a:rPr>
              <a:t>(dim)</a:t>
            </a:r>
            <a:r>
              <a:rPr lang="ko-KR" altLang="en-US" dirty="0"/>
              <a:t>의 경우 소문자로 표기하고 뒤에 </a:t>
            </a:r>
            <a:r>
              <a:rPr lang="en-US" altLang="ko-KR" b="1" baseline="30000" dirty="0"/>
              <a:t>o </a:t>
            </a:r>
            <a:r>
              <a:rPr lang="ko-KR" altLang="en-US" dirty="0"/>
              <a:t>을 붙입니다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숫자는 해당 화음의 </a:t>
            </a:r>
            <a:r>
              <a:rPr lang="ko-KR" altLang="en-US" dirty="0" err="1"/>
              <a:t>근음과</a:t>
            </a:r>
            <a:r>
              <a:rPr lang="ko-KR" altLang="en-US" dirty="0"/>
              <a:t> 으뜸음 사이의 도수입니다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B60782-F832-B361-A68C-F3134312C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043" y="4303583"/>
            <a:ext cx="5020071" cy="1221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B8965-D82E-FCD3-05D5-C7C83D90D646}"/>
              </a:ext>
            </a:extLst>
          </p:cNvPr>
          <p:cNvSpPr txBox="1"/>
          <p:nvPr/>
        </p:nvSpPr>
        <p:spPr>
          <a:xfrm>
            <a:off x="2295330" y="5431786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    Dm   Em     F            G     Am  </a:t>
            </a:r>
            <a:r>
              <a:rPr lang="en-US" altLang="ko-KR" dirty="0" err="1"/>
              <a:t>Bdim</a:t>
            </a:r>
            <a:r>
              <a:rPr lang="en-US" altLang="ko-KR" dirty="0"/>
              <a:t>  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B13DB-F615-5034-D645-3F689A03475D}"/>
              </a:ext>
            </a:extLst>
          </p:cNvPr>
          <p:cNvSpPr txBox="1"/>
          <p:nvPr/>
        </p:nvSpPr>
        <p:spPr>
          <a:xfrm>
            <a:off x="2295329" y="5799249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I        ii        iii      IV           V       vi      </a:t>
            </a:r>
            <a:r>
              <a:rPr lang="en-US" altLang="ko-KR" dirty="0" err="1"/>
              <a:t>vii</a:t>
            </a:r>
            <a:r>
              <a:rPr lang="en-US" altLang="ko-KR" b="1" baseline="30000" dirty="0" err="1"/>
              <a:t>o</a:t>
            </a:r>
            <a:r>
              <a:rPr lang="en-US" altLang="ko-KR" dirty="0"/>
              <a:t>     I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E8C98-707D-9CF9-DD19-2BEB23AA4EFB}"/>
              </a:ext>
            </a:extLst>
          </p:cNvPr>
          <p:cNvSpPr txBox="1"/>
          <p:nvPr/>
        </p:nvSpPr>
        <p:spPr>
          <a:xfrm>
            <a:off x="408411" y="5788711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Roman numeral: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3227F-06F8-DCA9-090C-12F53A6CBDEC}"/>
              </a:ext>
            </a:extLst>
          </p:cNvPr>
          <p:cNvSpPr txBox="1"/>
          <p:nvPr/>
        </p:nvSpPr>
        <p:spPr>
          <a:xfrm>
            <a:off x="408411" y="5420034"/>
            <a:ext cx="188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In </a:t>
            </a:r>
            <a:r>
              <a:rPr lang="en-US" altLang="ko-KR" dirty="0">
                <a:solidFill>
                  <a:schemeClr val="accent1"/>
                </a:solidFill>
              </a:rPr>
              <a:t>C Major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Roman numeral in A minor">
            <a:hlinkClick r:id="" action="ppaction://media"/>
            <a:extLst>
              <a:ext uri="{FF2B5EF4-FFF2-40B4-BE49-F238E27FC236}">
                <a16:creationId xmlns:a16="http://schemas.microsoft.com/office/drawing/2014/main" id="{29DBC33E-1F6E-DB0F-0544-0219BF095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75232" y="3909218"/>
            <a:ext cx="487363" cy="487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454E71-82D3-59B0-ABC3-1C3901483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80" y="4396581"/>
            <a:ext cx="5047609" cy="1128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232841-D939-8CCB-E9D2-4646E0BC2A8D}"/>
              </a:ext>
            </a:extLst>
          </p:cNvPr>
          <p:cNvSpPr txBox="1"/>
          <p:nvPr/>
        </p:nvSpPr>
        <p:spPr>
          <a:xfrm>
            <a:off x="7469151" y="5429917"/>
            <a:ext cx="415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  </a:t>
            </a:r>
            <a:r>
              <a:rPr lang="en-US" altLang="ko-KR" dirty="0" err="1"/>
              <a:t>Bdim</a:t>
            </a:r>
            <a:r>
              <a:rPr lang="en-US" altLang="ko-KR" dirty="0"/>
              <a:t>   C     Dm        Em     F       G     Am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43C3E-6164-F781-3AC3-EDF8A8EE68CB}"/>
              </a:ext>
            </a:extLst>
          </p:cNvPr>
          <p:cNvSpPr txBox="1"/>
          <p:nvPr/>
        </p:nvSpPr>
        <p:spPr>
          <a:xfrm>
            <a:off x="7599058" y="579738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       </a:t>
            </a:r>
            <a:r>
              <a:rPr lang="en-US" altLang="ko-KR" dirty="0" err="1"/>
              <a:t>ii</a:t>
            </a:r>
            <a:r>
              <a:rPr lang="en-US" altLang="ko-KR" b="1" baseline="30000" dirty="0" err="1"/>
              <a:t>o</a:t>
            </a:r>
            <a:r>
              <a:rPr lang="en-US" altLang="ko-KR" dirty="0"/>
              <a:t>      III      iv            v       VI      VII     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B2F2B-E2E6-E501-30D3-2CA4D5F6CB04}"/>
              </a:ext>
            </a:extLst>
          </p:cNvPr>
          <p:cNvSpPr txBox="1"/>
          <p:nvPr/>
        </p:nvSpPr>
        <p:spPr>
          <a:xfrm>
            <a:off x="6209817" y="5418165"/>
            <a:ext cx="128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In </a:t>
            </a:r>
            <a:r>
              <a:rPr lang="en-US" altLang="ko-KR" dirty="0">
                <a:solidFill>
                  <a:schemeClr val="accent4"/>
                </a:solidFill>
              </a:rPr>
              <a:t>A minor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자연 </a:t>
            </a:r>
            <a:r>
              <a:rPr lang="ko-KR" altLang="en-US" sz="1400" dirty="0" err="1">
                <a:solidFill>
                  <a:schemeClr val="accent6"/>
                </a:solidFill>
              </a:rPr>
              <a:t>단음계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pic>
        <p:nvPicPr>
          <p:cNvPr id="17" name="Roman Numeral">
            <a:hlinkClick r:id="" action="ppaction://media"/>
            <a:extLst>
              <a:ext uri="{FF2B5EF4-FFF2-40B4-BE49-F238E27FC236}">
                <a16:creationId xmlns:a16="http://schemas.microsoft.com/office/drawing/2014/main" id="{5490156A-DFCA-DE65-6B9E-90D1E09D3E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1322" y="3909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9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7404</TotalTime>
  <Words>2752</Words>
  <Application>Microsoft Office PowerPoint</Application>
  <PresentationFormat>와이드스크린</PresentationFormat>
  <Paragraphs>362</Paragraphs>
  <Slides>35</Slides>
  <Notes>0</Notes>
  <HiddenSlides>0</HiddenSlides>
  <MMClips>24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나눔손글씨 느릿느릿체</vt:lpstr>
      <vt:lpstr>맑은 고딕</vt:lpstr>
      <vt:lpstr>Arial</vt:lpstr>
      <vt:lpstr>Corbel</vt:lpstr>
      <vt:lpstr>기본</vt:lpstr>
      <vt:lpstr>작곡 세미나</vt:lpstr>
      <vt:lpstr>오늘 할 일</vt:lpstr>
      <vt:lpstr>화성</vt:lpstr>
      <vt:lpstr>화음과 화성</vt:lpstr>
      <vt:lpstr>기능화성법</vt:lpstr>
      <vt:lpstr>Diatonic Chord</vt:lpstr>
      <vt:lpstr>Roman Numeral</vt:lpstr>
      <vt:lpstr>Roman Numeral</vt:lpstr>
      <vt:lpstr>Roman Numeral</vt:lpstr>
      <vt:lpstr>주요 3화음과 부3화음 – 장조</vt:lpstr>
      <vt:lpstr>주요 3화음과 부3화음 – 단조</vt:lpstr>
      <vt:lpstr>주요 3화음의 화성적 기능</vt:lpstr>
      <vt:lpstr>주요 3화음의 화성적 기능</vt:lpstr>
      <vt:lpstr>부3화음의 화성적 기능</vt:lpstr>
      <vt:lpstr>7화음의 사용</vt:lpstr>
      <vt:lpstr>Secondary Dominant</vt:lpstr>
      <vt:lpstr>Secondary Dominant</vt:lpstr>
      <vt:lpstr>Secondary Dominant</vt:lpstr>
      <vt:lpstr>불협화음의 기능과 효과</vt:lpstr>
      <vt:lpstr>화성학 심화</vt:lpstr>
      <vt:lpstr>화성</vt:lpstr>
      <vt:lpstr>잘 어울리는 화음 찾기</vt:lpstr>
      <vt:lpstr>잘 어울리는 화음 찾기</vt:lpstr>
      <vt:lpstr>두 음을 공유하는 3화음</vt:lpstr>
      <vt:lpstr>두 음을 공유하는 3화음</vt:lpstr>
      <vt:lpstr>잘 어울리는 화음 찾기 예시</vt:lpstr>
      <vt:lpstr>잘 어울리는 화음 찾기 예시</vt:lpstr>
      <vt:lpstr>잘 어울리는 화음 찾기 예시</vt:lpstr>
      <vt:lpstr>잘 어울리는 화음 찾기 예시</vt:lpstr>
      <vt:lpstr>잘 어울리는 화음 찾기 예시</vt:lpstr>
      <vt:lpstr>적절한 화음 찾기 실습</vt:lpstr>
      <vt:lpstr>다음 세미나 공지</vt:lpstr>
      <vt:lpstr>다음 세미나는…</vt:lpstr>
      <vt:lpstr>6주차 세미나 미리보기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5주차</dc:title>
  <dc:creator>안단태</dc:creator>
  <cp:lastModifiedBy>단태 안</cp:lastModifiedBy>
  <cp:revision>404</cp:revision>
  <dcterms:created xsi:type="dcterms:W3CDTF">2018-09-25T08:53:20Z</dcterms:created>
  <dcterms:modified xsi:type="dcterms:W3CDTF">2024-08-13T03:27:31Z</dcterms:modified>
</cp:coreProperties>
</file>